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89" r:id="rId3"/>
    <p:sldId id="290" r:id="rId4"/>
    <p:sldId id="291" r:id="rId5"/>
    <p:sldId id="292" r:id="rId6"/>
    <p:sldId id="293" r:id="rId7"/>
    <p:sldId id="294" r:id="rId8"/>
    <p:sldId id="295" r:id="rId9"/>
    <p:sldId id="296" r:id="rId10"/>
    <p:sldId id="297" r:id="rId11"/>
    <p:sldId id="298" r:id="rId12"/>
    <p:sldId id="299" r:id="rId13"/>
    <p:sldId id="301" r:id="rId14"/>
    <p:sldId id="300" r:id="rId15"/>
    <p:sldId id="302" r:id="rId16"/>
    <p:sldId id="303" r:id="rId17"/>
    <p:sldId id="268" r:id="rId18"/>
  </p:sldIdLst>
  <p:sldSz cx="18288000" cy="10287000"/>
  <p:notesSz cx="6858000" cy="9144000"/>
  <p:embeddedFontLst>
    <p:embeddedFont>
      <p:font typeface="Source Sans 3" panose="020B0604020202020204" charset="0"/>
      <p:regular r:id="rId20"/>
    </p:embeddedFont>
    <p:embeddedFont>
      <p:font typeface="Source Sans 3 Bold" panose="020B0604020202020204" charset="0"/>
      <p:regular r:id="rId21"/>
    </p:embeddedFont>
    <p:embeddedFont>
      <p:font typeface="Source Sans 3 Heavy"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74BE"/>
    <a:srgbClr val="7AC1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2B60A8-AD8E-4BFA-A66C-0277AC7FCBEF}" v="30" dt="2026-08-17T18:26:29.8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278" autoAdjust="0"/>
  </p:normalViewPr>
  <p:slideViewPr>
    <p:cSldViewPr>
      <p:cViewPr varScale="1">
        <p:scale>
          <a:sx n="71" d="100"/>
          <a:sy n="71" d="100"/>
        </p:scale>
        <p:origin x="71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Fontenot" userId="fb5dda2c770513f8" providerId="LiveId" clId="{06978EAC-8494-4F79-8F15-681B67BE214A}"/>
    <pc:docChg chg="undo custSel addSld delSld modSld sldOrd">
      <pc:chgData name="Amanda Fontenot" userId="fb5dda2c770513f8" providerId="LiveId" clId="{06978EAC-8494-4F79-8F15-681B67BE214A}" dt="2026-08-18T13:59:14.426" v="2302" actId="207"/>
      <pc:docMkLst>
        <pc:docMk/>
      </pc:docMkLst>
      <pc:sldChg chg="addSp modSp mod">
        <pc:chgData name="Amanda Fontenot" userId="fb5dda2c770513f8" providerId="LiveId" clId="{06978EAC-8494-4F79-8F15-681B67BE214A}" dt="2026-08-17T20:01:19.125" v="2194" actId="1076"/>
        <pc:sldMkLst>
          <pc:docMk/>
          <pc:sldMk cId="0" sldId="256"/>
        </pc:sldMkLst>
        <pc:spChg chg="mod">
          <ac:chgData name="Amanda Fontenot" userId="fb5dda2c770513f8" providerId="LiveId" clId="{06978EAC-8494-4F79-8F15-681B67BE214A}" dt="2026-08-17T20:01:11.601" v="2192" actId="1076"/>
          <ac:spMkLst>
            <pc:docMk/>
            <pc:sldMk cId="0" sldId="256"/>
            <ac:spMk id="3" creationId="{00000000-0000-0000-0000-000000000000}"/>
          </ac:spMkLst>
        </pc:spChg>
        <pc:spChg chg="mod">
          <ac:chgData name="Amanda Fontenot" userId="fb5dda2c770513f8" providerId="LiveId" clId="{06978EAC-8494-4F79-8F15-681B67BE214A}" dt="2026-08-17T17:55:51.699" v="46" actId="20577"/>
          <ac:spMkLst>
            <pc:docMk/>
            <pc:sldMk cId="0" sldId="256"/>
            <ac:spMk id="4" creationId="{00000000-0000-0000-0000-000000000000}"/>
          </ac:spMkLst>
        </pc:spChg>
        <pc:spChg chg="mod">
          <ac:chgData name="Amanda Fontenot" userId="fb5dda2c770513f8" providerId="LiveId" clId="{06978EAC-8494-4F79-8F15-681B67BE214A}" dt="2026-08-17T17:56:09.978" v="81" actId="20577"/>
          <ac:spMkLst>
            <pc:docMk/>
            <pc:sldMk cId="0" sldId="256"/>
            <ac:spMk id="14" creationId="{B3E7B216-36B9-A0BC-EB69-FCB15B6F0552}"/>
          </ac:spMkLst>
        </pc:spChg>
        <pc:picChg chg="add mod">
          <ac:chgData name="Amanda Fontenot" userId="fb5dda2c770513f8" providerId="LiveId" clId="{06978EAC-8494-4F79-8F15-681B67BE214A}" dt="2026-08-17T20:01:19.125" v="2194" actId="1076"/>
          <ac:picMkLst>
            <pc:docMk/>
            <pc:sldMk cId="0" sldId="256"/>
            <ac:picMk id="15" creationId="{192142E0-56E2-BEE2-BF14-31266F1FD3B8}"/>
          </ac:picMkLst>
        </pc:picChg>
      </pc:sldChg>
      <pc:sldChg chg="del">
        <pc:chgData name="Amanda Fontenot" userId="fb5dda2c770513f8" providerId="LiveId" clId="{06978EAC-8494-4F79-8F15-681B67BE214A}" dt="2026-08-17T18:29:32.980" v="1986" actId="47"/>
        <pc:sldMkLst>
          <pc:docMk/>
          <pc:sldMk cId="0" sldId="257"/>
        </pc:sldMkLst>
      </pc:sldChg>
      <pc:sldChg chg="del">
        <pc:chgData name="Amanda Fontenot" userId="fb5dda2c770513f8" providerId="LiveId" clId="{06978EAC-8494-4F79-8F15-681B67BE214A}" dt="2026-08-17T18:29:32.980" v="1986" actId="47"/>
        <pc:sldMkLst>
          <pc:docMk/>
          <pc:sldMk cId="0" sldId="264"/>
        </pc:sldMkLst>
      </pc:sldChg>
      <pc:sldChg chg="addSp modSp mod">
        <pc:chgData name="Amanda Fontenot" userId="fb5dda2c770513f8" providerId="LiveId" clId="{06978EAC-8494-4F79-8F15-681B67BE214A}" dt="2026-08-17T18:30:59.160" v="2105" actId="20577"/>
        <pc:sldMkLst>
          <pc:docMk/>
          <pc:sldMk cId="0" sldId="268"/>
        </pc:sldMkLst>
        <pc:spChg chg="mod">
          <ac:chgData name="Amanda Fontenot" userId="fb5dda2c770513f8" providerId="LiveId" clId="{06978EAC-8494-4F79-8F15-681B67BE214A}" dt="2026-08-17T18:30:10.189" v="2029" actId="1076"/>
          <ac:spMkLst>
            <pc:docMk/>
            <pc:sldMk cId="0" sldId="268"/>
            <ac:spMk id="9" creationId="{00000000-0000-0000-0000-000000000000}"/>
          </ac:spMkLst>
        </pc:spChg>
        <pc:spChg chg="mod">
          <ac:chgData name="Amanda Fontenot" userId="fb5dda2c770513f8" providerId="LiveId" clId="{06978EAC-8494-4F79-8F15-681B67BE214A}" dt="2026-08-17T18:29:59.425" v="2027" actId="20577"/>
          <ac:spMkLst>
            <pc:docMk/>
            <pc:sldMk cId="0" sldId="268"/>
            <ac:spMk id="11" creationId="{8EACA107-9FDA-2D10-C88C-0B1E7373B095}"/>
          </ac:spMkLst>
        </pc:spChg>
        <pc:spChg chg="add mod">
          <ac:chgData name="Amanda Fontenot" userId="fb5dda2c770513f8" providerId="LiveId" clId="{06978EAC-8494-4F79-8F15-681B67BE214A}" dt="2026-08-17T18:30:59.160" v="2105" actId="20577"/>
          <ac:spMkLst>
            <pc:docMk/>
            <pc:sldMk cId="0" sldId="268"/>
            <ac:spMk id="12" creationId="{B4C90F3E-534A-3CB6-6916-71592DE9264F}"/>
          </ac:spMkLst>
        </pc:spChg>
        <pc:spChg chg="mod">
          <ac:chgData name="Amanda Fontenot" userId="fb5dda2c770513f8" providerId="LiveId" clId="{06978EAC-8494-4F79-8F15-681B67BE214A}" dt="2026-08-17T18:30:20.208" v="2031" actId="1076"/>
          <ac:spMkLst>
            <pc:docMk/>
            <pc:sldMk cId="0" sldId="268"/>
            <ac:spMk id="13" creationId="{E85E3C3D-C980-5442-BCC0-8605549DE955}"/>
          </ac:spMkLst>
        </pc:spChg>
      </pc:sldChg>
      <pc:sldChg chg="del">
        <pc:chgData name="Amanda Fontenot" userId="fb5dda2c770513f8" providerId="LiveId" clId="{06978EAC-8494-4F79-8F15-681B67BE214A}" dt="2026-08-17T18:29:32.980" v="1986" actId="47"/>
        <pc:sldMkLst>
          <pc:docMk/>
          <pc:sldMk cId="0" sldId="269"/>
        </pc:sldMkLst>
      </pc:sldChg>
      <pc:sldChg chg="del">
        <pc:chgData name="Amanda Fontenot" userId="fb5dda2c770513f8" providerId="LiveId" clId="{06978EAC-8494-4F79-8F15-681B67BE214A}" dt="2026-08-17T18:29:32.980" v="1986" actId="47"/>
        <pc:sldMkLst>
          <pc:docMk/>
          <pc:sldMk cId="0" sldId="270"/>
        </pc:sldMkLst>
      </pc:sldChg>
      <pc:sldChg chg="del">
        <pc:chgData name="Amanda Fontenot" userId="fb5dda2c770513f8" providerId="LiveId" clId="{06978EAC-8494-4F79-8F15-681B67BE214A}" dt="2026-08-17T18:29:32.980" v="1986" actId="47"/>
        <pc:sldMkLst>
          <pc:docMk/>
          <pc:sldMk cId="0" sldId="272"/>
        </pc:sldMkLst>
      </pc:sldChg>
      <pc:sldChg chg="del">
        <pc:chgData name="Amanda Fontenot" userId="fb5dda2c770513f8" providerId="LiveId" clId="{06978EAC-8494-4F79-8F15-681B67BE214A}" dt="2026-08-17T18:29:32.980" v="1986" actId="47"/>
        <pc:sldMkLst>
          <pc:docMk/>
          <pc:sldMk cId="0" sldId="273"/>
        </pc:sldMkLst>
      </pc:sldChg>
      <pc:sldChg chg="del">
        <pc:chgData name="Amanda Fontenot" userId="fb5dda2c770513f8" providerId="LiveId" clId="{06978EAC-8494-4F79-8F15-681B67BE214A}" dt="2026-08-17T18:29:32.980" v="1986" actId="47"/>
        <pc:sldMkLst>
          <pc:docMk/>
          <pc:sldMk cId="2169318730" sldId="276"/>
        </pc:sldMkLst>
      </pc:sldChg>
      <pc:sldChg chg="del">
        <pc:chgData name="Amanda Fontenot" userId="fb5dda2c770513f8" providerId="LiveId" clId="{06978EAC-8494-4F79-8F15-681B67BE214A}" dt="2026-08-17T18:29:32.980" v="1986" actId="47"/>
        <pc:sldMkLst>
          <pc:docMk/>
          <pc:sldMk cId="410484261" sldId="277"/>
        </pc:sldMkLst>
      </pc:sldChg>
      <pc:sldChg chg="del">
        <pc:chgData name="Amanda Fontenot" userId="fb5dda2c770513f8" providerId="LiveId" clId="{06978EAC-8494-4F79-8F15-681B67BE214A}" dt="2026-08-17T18:29:32.980" v="1986" actId="47"/>
        <pc:sldMkLst>
          <pc:docMk/>
          <pc:sldMk cId="2672555392" sldId="278"/>
        </pc:sldMkLst>
      </pc:sldChg>
      <pc:sldChg chg="del">
        <pc:chgData name="Amanda Fontenot" userId="fb5dda2c770513f8" providerId="LiveId" clId="{06978EAC-8494-4F79-8F15-681B67BE214A}" dt="2026-08-17T18:29:32.980" v="1986" actId="47"/>
        <pc:sldMkLst>
          <pc:docMk/>
          <pc:sldMk cId="3892222373" sldId="279"/>
        </pc:sldMkLst>
      </pc:sldChg>
      <pc:sldChg chg="del">
        <pc:chgData name="Amanda Fontenot" userId="fb5dda2c770513f8" providerId="LiveId" clId="{06978EAC-8494-4F79-8F15-681B67BE214A}" dt="2026-08-17T18:29:32.980" v="1986" actId="47"/>
        <pc:sldMkLst>
          <pc:docMk/>
          <pc:sldMk cId="1226022675" sldId="280"/>
        </pc:sldMkLst>
      </pc:sldChg>
      <pc:sldChg chg="del">
        <pc:chgData name="Amanda Fontenot" userId="fb5dda2c770513f8" providerId="LiveId" clId="{06978EAC-8494-4F79-8F15-681B67BE214A}" dt="2026-08-17T18:29:32.980" v="1986" actId="47"/>
        <pc:sldMkLst>
          <pc:docMk/>
          <pc:sldMk cId="3508573239" sldId="281"/>
        </pc:sldMkLst>
      </pc:sldChg>
      <pc:sldChg chg="del">
        <pc:chgData name="Amanda Fontenot" userId="fb5dda2c770513f8" providerId="LiveId" clId="{06978EAC-8494-4F79-8F15-681B67BE214A}" dt="2026-08-17T18:29:32.980" v="1986" actId="47"/>
        <pc:sldMkLst>
          <pc:docMk/>
          <pc:sldMk cId="1971634717" sldId="282"/>
        </pc:sldMkLst>
      </pc:sldChg>
      <pc:sldChg chg="del">
        <pc:chgData name="Amanda Fontenot" userId="fb5dda2c770513f8" providerId="LiveId" clId="{06978EAC-8494-4F79-8F15-681B67BE214A}" dt="2026-08-17T18:29:32.980" v="1986" actId="47"/>
        <pc:sldMkLst>
          <pc:docMk/>
          <pc:sldMk cId="598168855" sldId="283"/>
        </pc:sldMkLst>
      </pc:sldChg>
      <pc:sldChg chg="del">
        <pc:chgData name="Amanda Fontenot" userId="fb5dda2c770513f8" providerId="LiveId" clId="{06978EAC-8494-4F79-8F15-681B67BE214A}" dt="2026-08-17T18:29:32.980" v="1986" actId="47"/>
        <pc:sldMkLst>
          <pc:docMk/>
          <pc:sldMk cId="2096405447" sldId="284"/>
        </pc:sldMkLst>
      </pc:sldChg>
      <pc:sldChg chg="del">
        <pc:chgData name="Amanda Fontenot" userId="fb5dda2c770513f8" providerId="LiveId" clId="{06978EAC-8494-4F79-8F15-681B67BE214A}" dt="2026-08-17T18:29:32.980" v="1986" actId="47"/>
        <pc:sldMkLst>
          <pc:docMk/>
          <pc:sldMk cId="3874691966" sldId="285"/>
        </pc:sldMkLst>
      </pc:sldChg>
      <pc:sldChg chg="addSp modSp mod ord">
        <pc:chgData name="Amanda Fontenot" userId="fb5dda2c770513f8" providerId="LiveId" clId="{06978EAC-8494-4F79-8F15-681B67BE214A}" dt="2026-08-17T20:02:39.276" v="2207" actId="14100"/>
        <pc:sldMkLst>
          <pc:docMk/>
          <pc:sldMk cId="2909478596" sldId="289"/>
        </pc:sldMkLst>
        <pc:spChg chg="mod">
          <ac:chgData name="Amanda Fontenot" userId="fb5dda2c770513f8" providerId="LiveId" clId="{06978EAC-8494-4F79-8F15-681B67BE214A}" dt="2026-08-17T17:57:00.850" v="100" actId="20577"/>
          <ac:spMkLst>
            <pc:docMk/>
            <pc:sldMk cId="2909478596" sldId="289"/>
            <ac:spMk id="9" creationId="{0D6D002D-C3ED-90CA-2367-1060B38525AC}"/>
          </ac:spMkLst>
        </pc:spChg>
        <pc:spChg chg="mod">
          <ac:chgData name="Amanda Fontenot" userId="fb5dda2c770513f8" providerId="LiveId" clId="{06978EAC-8494-4F79-8F15-681B67BE214A}" dt="2026-08-17T20:02:33.324" v="2205" actId="14100"/>
          <ac:spMkLst>
            <pc:docMk/>
            <pc:sldMk cId="2909478596" sldId="289"/>
            <ac:spMk id="10" creationId="{1E916C9C-0EB9-5D92-29B8-1F099E85E3AF}"/>
          </ac:spMkLst>
        </pc:spChg>
        <pc:picChg chg="add mod">
          <ac:chgData name="Amanda Fontenot" userId="fb5dda2c770513f8" providerId="LiveId" clId="{06978EAC-8494-4F79-8F15-681B67BE214A}" dt="2026-08-17T20:02:39.276" v="2207" actId="14100"/>
          <ac:picMkLst>
            <pc:docMk/>
            <pc:sldMk cId="2909478596" sldId="289"/>
            <ac:picMk id="12" creationId="{18F894D9-9B12-40CE-986A-9E495983EE0F}"/>
          </ac:picMkLst>
        </pc:picChg>
      </pc:sldChg>
      <pc:sldChg chg="addSp modSp add mod">
        <pc:chgData name="Amanda Fontenot" userId="fb5dda2c770513f8" providerId="LiveId" clId="{06978EAC-8494-4F79-8F15-681B67BE214A}" dt="2026-08-17T20:03:05.906" v="2211" actId="14100"/>
        <pc:sldMkLst>
          <pc:docMk/>
          <pc:sldMk cId="1519863204" sldId="290"/>
        </pc:sldMkLst>
        <pc:spChg chg="mod">
          <ac:chgData name="Amanda Fontenot" userId="fb5dda2c770513f8" providerId="LiveId" clId="{06978EAC-8494-4F79-8F15-681B67BE214A}" dt="2026-08-17T17:58:24.366" v="174" actId="20577"/>
          <ac:spMkLst>
            <pc:docMk/>
            <pc:sldMk cId="1519863204" sldId="290"/>
            <ac:spMk id="9" creationId="{B7E14DEC-F45C-FF73-9B76-86A5B4FF5125}"/>
          </ac:spMkLst>
        </pc:spChg>
        <pc:spChg chg="mod">
          <ac:chgData name="Amanda Fontenot" userId="fb5dda2c770513f8" providerId="LiveId" clId="{06978EAC-8494-4F79-8F15-681B67BE214A}" dt="2026-08-17T20:03:05.906" v="2211" actId="14100"/>
          <ac:spMkLst>
            <pc:docMk/>
            <pc:sldMk cId="1519863204" sldId="290"/>
            <ac:spMk id="10" creationId="{0F4A319B-264E-23C7-7B98-5C912FDA4890}"/>
          </ac:spMkLst>
        </pc:spChg>
        <pc:picChg chg="add mod">
          <ac:chgData name="Amanda Fontenot" userId="fb5dda2c770513f8" providerId="LiveId" clId="{06978EAC-8494-4F79-8F15-681B67BE214A}" dt="2026-08-17T20:03:01.969" v="2210" actId="14100"/>
          <ac:picMkLst>
            <pc:docMk/>
            <pc:sldMk cId="1519863204" sldId="290"/>
            <ac:picMk id="12" creationId="{C8446504-261A-8E24-FB99-CCA0305E9FE2}"/>
          </ac:picMkLst>
        </pc:picChg>
      </pc:sldChg>
      <pc:sldChg chg="addSp modSp add mod">
        <pc:chgData name="Amanda Fontenot" userId="fb5dda2c770513f8" providerId="LiveId" clId="{06978EAC-8494-4F79-8F15-681B67BE214A}" dt="2026-08-17T20:03:38.100" v="2215" actId="14100"/>
        <pc:sldMkLst>
          <pc:docMk/>
          <pc:sldMk cId="1675333780" sldId="291"/>
        </pc:sldMkLst>
        <pc:spChg chg="mod">
          <ac:chgData name="Amanda Fontenot" userId="fb5dda2c770513f8" providerId="LiveId" clId="{06978EAC-8494-4F79-8F15-681B67BE214A}" dt="2026-08-17T18:02:09.776" v="284" actId="1076"/>
          <ac:spMkLst>
            <pc:docMk/>
            <pc:sldMk cId="1675333780" sldId="291"/>
            <ac:spMk id="9" creationId="{D31CE270-93CA-C5BE-A692-6A22BAC640C5}"/>
          </ac:spMkLst>
        </pc:spChg>
        <pc:spChg chg="mod">
          <ac:chgData name="Amanda Fontenot" userId="fb5dda2c770513f8" providerId="LiveId" clId="{06978EAC-8494-4F79-8F15-681B67BE214A}" dt="2026-08-17T18:02:09.776" v="284" actId="1076"/>
          <ac:spMkLst>
            <pc:docMk/>
            <pc:sldMk cId="1675333780" sldId="291"/>
            <ac:spMk id="10" creationId="{1DF41180-A626-A39A-83EF-DB7D79D45209}"/>
          </ac:spMkLst>
        </pc:spChg>
        <pc:spChg chg="add mod">
          <ac:chgData name="Amanda Fontenot" userId="fb5dda2c770513f8" providerId="LiveId" clId="{06978EAC-8494-4F79-8F15-681B67BE214A}" dt="2026-08-17T18:02:09.776" v="284" actId="1076"/>
          <ac:spMkLst>
            <pc:docMk/>
            <pc:sldMk cId="1675333780" sldId="291"/>
            <ac:spMk id="12" creationId="{E8CD9768-BCBA-5D06-9622-19F642238FEF}"/>
          </ac:spMkLst>
        </pc:spChg>
        <pc:spChg chg="add mod">
          <ac:chgData name="Amanda Fontenot" userId="fb5dda2c770513f8" providerId="LiveId" clId="{06978EAC-8494-4F79-8F15-681B67BE214A}" dt="2026-08-17T18:02:09.776" v="284" actId="1076"/>
          <ac:spMkLst>
            <pc:docMk/>
            <pc:sldMk cId="1675333780" sldId="291"/>
            <ac:spMk id="14" creationId="{408D24DC-8DE1-A614-CBBF-AF0F436C0C2B}"/>
          </ac:spMkLst>
        </pc:spChg>
        <pc:spChg chg="add mod">
          <ac:chgData name="Amanda Fontenot" userId="fb5dda2c770513f8" providerId="LiveId" clId="{06978EAC-8494-4F79-8F15-681B67BE214A}" dt="2026-08-17T18:00:49.066" v="260" actId="113"/>
          <ac:spMkLst>
            <pc:docMk/>
            <pc:sldMk cId="1675333780" sldId="291"/>
            <ac:spMk id="16" creationId="{543D2926-6EC9-DD1A-02F5-FB7EF2E51972}"/>
          </ac:spMkLst>
        </pc:spChg>
        <pc:spChg chg="add mod">
          <ac:chgData name="Amanda Fontenot" userId="fb5dda2c770513f8" providerId="LiveId" clId="{06978EAC-8494-4F79-8F15-681B67BE214A}" dt="2026-08-17T18:01:31.609" v="265" actId="1582"/>
          <ac:spMkLst>
            <pc:docMk/>
            <pc:sldMk cId="1675333780" sldId="291"/>
            <ac:spMk id="17" creationId="{467B8F43-58EF-2E25-6B73-718B4F4BA7B7}"/>
          </ac:spMkLst>
        </pc:spChg>
        <pc:picChg chg="add mod">
          <ac:chgData name="Amanda Fontenot" userId="fb5dda2c770513f8" providerId="LiveId" clId="{06978EAC-8494-4F79-8F15-681B67BE214A}" dt="2026-08-17T20:03:38.100" v="2215" actId="14100"/>
          <ac:picMkLst>
            <pc:docMk/>
            <pc:sldMk cId="1675333780" sldId="291"/>
            <ac:picMk id="13" creationId="{A2E4C695-7D10-A319-23C0-086AD1E4B059}"/>
          </ac:picMkLst>
        </pc:picChg>
      </pc:sldChg>
      <pc:sldChg chg="addSp delSp modSp add mod">
        <pc:chgData name="Amanda Fontenot" userId="fb5dda2c770513f8" providerId="LiveId" clId="{06978EAC-8494-4F79-8F15-681B67BE214A}" dt="2026-08-17T20:02:03.437" v="2199" actId="1076"/>
        <pc:sldMkLst>
          <pc:docMk/>
          <pc:sldMk cId="3177068140" sldId="292"/>
        </pc:sldMkLst>
        <pc:spChg chg="mod">
          <ac:chgData name="Amanda Fontenot" userId="fb5dda2c770513f8" providerId="LiveId" clId="{06978EAC-8494-4F79-8F15-681B67BE214A}" dt="2026-08-17T18:02:17.884" v="291" actId="20577"/>
          <ac:spMkLst>
            <pc:docMk/>
            <pc:sldMk cId="3177068140" sldId="292"/>
            <ac:spMk id="9" creationId="{943A328C-64F7-9E15-18AD-66B9E5908F36}"/>
          </ac:spMkLst>
        </pc:spChg>
        <pc:spChg chg="mod">
          <ac:chgData name="Amanda Fontenot" userId="fb5dda2c770513f8" providerId="LiveId" clId="{06978EAC-8494-4F79-8F15-681B67BE214A}" dt="2026-08-17T18:05:17.145" v="350" actId="6549"/>
          <ac:spMkLst>
            <pc:docMk/>
            <pc:sldMk cId="3177068140" sldId="292"/>
            <ac:spMk id="10" creationId="{2483E401-B678-B873-E317-AE1129B6D561}"/>
          </ac:spMkLst>
        </pc:spChg>
        <pc:spChg chg="del">
          <ac:chgData name="Amanda Fontenot" userId="fb5dda2c770513f8" providerId="LiveId" clId="{06978EAC-8494-4F79-8F15-681B67BE214A}" dt="2026-08-17T18:02:43.237" v="293" actId="478"/>
          <ac:spMkLst>
            <pc:docMk/>
            <pc:sldMk cId="3177068140" sldId="292"/>
            <ac:spMk id="12" creationId="{010336F2-0CE2-2F07-2565-E30793B1607C}"/>
          </ac:spMkLst>
        </pc:spChg>
        <pc:spChg chg="add mod">
          <ac:chgData name="Amanda Fontenot" userId="fb5dda2c770513f8" providerId="LiveId" clId="{06978EAC-8494-4F79-8F15-681B67BE214A}" dt="2026-08-17T18:04:40.524" v="341" actId="1076"/>
          <ac:spMkLst>
            <pc:docMk/>
            <pc:sldMk cId="3177068140" sldId="292"/>
            <ac:spMk id="13" creationId="{034CCB67-A940-45DA-9594-0F8BA9BD39DA}"/>
          </ac:spMkLst>
        </pc:spChg>
        <pc:spChg chg="del">
          <ac:chgData name="Amanda Fontenot" userId="fb5dda2c770513f8" providerId="LiveId" clId="{06978EAC-8494-4F79-8F15-681B67BE214A}" dt="2026-08-17T18:03:01.572" v="305" actId="478"/>
          <ac:spMkLst>
            <pc:docMk/>
            <pc:sldMk cId="3177068140" sldId="292"/>
            <ac:spMk id="14" creationId="{61B5978B-FE0C-BE55-507E-AF16BF37A47B}"/>
          </ac:spMkLst>
        </pc:spChg>
        <pc:spChg chg="mod">
          <ac:chgData name="Amanda Fontenot" userId="fb5dda2c770513f8" providerId="LiveId" clId="{06978EAC-8494-4F79-8F15-681B67BE214A}" dt="2026-08-17T18:06:19.442" v="369" actId="1076"/>
          <ac:spMkLst>
            <pc:docMk/>
            <pc:sldMk cId="3177068140" sldId="292"/>
            <ac:spMk id="16" creationId="{210E0B33-38DD-B1F7-C206-B300B52B8565}"/>
          </ac:spMkLst>
        </pc:spChg>
        <pc:spChg chg="mod">
          <ac:chgData name="Amanda Fontenot" userId="fb5dda2c770513f8" providerId="LiveId" clId="{06978EAC-8494-4F79-8F15-681B67BE214A}" dt="2026-08-17T18:06:19.442" v="369" actId="1076"/>
          <ac:spMkLst>
            <pc:docMk/>
            <pc:sldMk cId="3177068140" sldId="292"/>
            <ac:spMk id="17" creationId="{EC49CDE5-32E5-A790-F7F2-6542998DA591}"/>
          </ac:spMkLst>
        </pc:spChg>
        <pc:spChg chg="add mod">
          <ac:chgData name="Amanda Fontenot" userId="fb5dda2c770513f8" providerId="LiveId" clId="{06978EAC-8494-4F79-8F15-681B67BE214A}" dt="2026-08-17T18:05:22.592" v="351" actId="1076"/>
          <ac:spMkLst>
            <pc:docMk/>
            <pc:sldMk cId="3177068140" sldId="292"/>
            <ac:spMk id="18" creationId="{01C10671-6B0E-BF74-5A0D-BB27A8D71C7C}"/>
          </ac:spMkLst>
        </pc:spChg>
        <pc:grpChg chg="mod">
          <ac:chgData name="Amanda Fontenot" userId="fb5dda2c770513f8" providerId="LiveId" clId="{06978EAC-8494-4F79-8F15-681B67BE214A}" dt="2026-08-17T18:05:30.410" v="354" actId="1076"/>
          <ac:grpSpMkLst>
            <pc:docMk/>
            <pc:sldMk cId="3177068140" sldId="292"/>
            <ac:grpSpMk id="2" creationId="{8A76FE64-C9A2-CC65-626B-8894EE7763DB}"/>
          </ac:grpSpMkLst>
        </pc:grpChg>
        <pc:picChg chg="add mod">
          <ac:chgData name="Amanda Fontenot" userId="fb5dda2c770513f8" providerId="LiveId" clId="{06978EAC-8494-4F79-8F15-681B67BE214A}" dt="2026-08-17T20:02:03.437" v="2199" actId="1076"/>
          <ac:picMkLst>
            <pc:docMk/>
            <pc:sldMk cId="3177068140" sldId="292"/>
            <ac:picMk id="12" creationId="{3F2D404C-6575-2FB3-E410-6AEFA04CE601}"/>
          </ac:picMkLst>
        </pc:picChg>
      </pc:sldChg>
      <pc:sldChg chg="addSp delSp modSp add mod">
        <pc:chgData name="Amanda Fontenot" userId="fb5dda2c770513f8" providerId="LiveId" clId="{06978EAC-8494-4F79-8F15-681B67BE214A}" dt="2026-08-18T13:59:14.426" v="2302" actId="207"/>
        <pc:sldMkLst>
          <pc:docMk/>
          <pc:sldMk cId="1261053336" sldId="293"/>
        </pc:sldMkLst>
        <pc:spChg chg="mod">
          <ac:chgData name="Amanda Fontenot" userId="fb5dda2c770513f8" providerId="LiveId" clId="{06978EAC-8494-4F79-8F15-681B67BE214A}" dt="2026-08-17T18:06:34.128" v="377" actId="20577"/>
          <ac:spMkLst>
            <pc:docMk/>
            <pc:sldMk cId="1261053336" sldId="293"/>
            <ac:spMk id="9" creationId="{02DD02E0-7909-2510-5402-430910A281E4}"/>
          </ac:spMkLst>
        </pc:spChg>
        <pc:spChg chg="mod">
          <ac:chgData name="Amanda Fontenot" userId="fb5dda2c770513f8" providerId="LiveId" clId="{06978EAC-8494-4F79-8F15-681B67BE214A}" dt="2026-08-17T18:10:03.670" v="725" actId="404"/>
          <ac:spMkLst>
            <pc:docMk/>
            <pc:sldMk cId="1261053336" sldId="293"/>
            <ac:spMk id="10" creationId="{D7BA2A03-1834-7863-C3E6-4743D5BCBD76}"/>
          </ac:spMkLst>
        </pc:spChg>
        <pc:spChg chg="add mod ord">
          <ac:chgData name="Amanda Fontenot" userId="fb5dda2c770513f8" providerId="LiveId" clId="{06978EAC-8494-4F79-8F15-681B67BE214A}" dt="2026-08-18T13:59:14.426" v="2302" actId="207"/>
          <ac:spMkLst>
            <pc:docMk/>
            <pc:sldMk cId="1261053336" sldId="293"/>
            <ac:spMk id="11" creationId="{A782B248-E5DE-0893-5007-0BC285239266}"/>
          </ac:spMkLst>
        </pc:spChg>
        <pc:spChg chg="mod">
          <ac:chgData name="Amanda Fontenot" userId="fb5dda2c770513f8" providerId="LiveId" clId="{06978EAC-8494-4F79-8F15-681B67BE214A}" dt="2026-08-18T13:59:06.547" v="2301" actId="207"/>
          <ac:spMkLst>
            <pc:docMk/>
            <pc:sldMk cId="1261053336" sldId="293"/>
            <ac:spMk id="13" creationId="{AEE20878-A38A-110A-461B-F1DCA6B2BB30}"/>
          </ac:spMkLst>
        </pc:spChg>
        <pc:spChg chg="del mod">
          <ac:chgData name="Amanda Fontenot" userId="fb5dda2c770513f8" providerId="LiveId" clId="{06978EAC-8494-4F79-8F15-681B67BE214A}" dt="2026-08-17T18:10:24.576" v="730" actId="478"/>
          <ac:spMkLst>
            <pc:docMk/>
            <pc:sldMk cId="1261053336" sldId="293"/>
            <ac:spMk id="16" creationId="{E4111CBE-702C-C524-FD21-D41769800BED}"/>
          </ac:spMkLst>
        </pc:spChg>
        <pc:spChg chg="del mod">
          <ac:chgData name="Amanda Fontenot" userId="fb5dda2c770513f8" providerId="LiveId" clId="{06978EAC-8494-4F79-8F15-681B67BE214A}" dt="2026-08-17T18:10:23.072" v="728" actId="478"/>
          <ac:spMkLst>
            <pc:docMk/>
            <pc:sldMk cId="1261053336" sldId="293"/>
            <ac:spMk id="17" creationId="{F2801306-65E3-1796-890D-67468A9E52DC}"/>
          </ac:spMkLst>
        </pc:spChg>
        <pc:spChg chg="del">
          <ac:chgData name="Amanda Fontenot" userId="fb5dda2c770513f8" providerId="LiveId" clId="{06978EAC-8494-4F79-8F15-681B67BE214A}" dt="2026-08-17T18:08:42.274" v="593" actId="478"/>
          <ac:spMkLst>
            <pc:docMk/>
            <pc:sldMk cId="1261053336" sldId="293"/>
            <ac:spMk id="18" creationId="{B71A2D2E-62B9-0099-6312-1148143980F7}"/>
          </ac:spMkLst>
        </pc:spChg>
      </pc:sldChg>
      <pc:sldChg chg="addSp delSp modSp add mod">
        <pc:chgData name="Amanda Fontenot" userId="fb5dda2c770513f8" providerId="LiveId" clId="{06978EAC-8494-4F79-8F15-681B67BE214A}" dt="2026-08-17T20:04:22.593" v="2220" actId="1076"/>
        <pc:sldMkLst>
          <pc:docMk/>
          <pc:sldMk cId="3206980163" sldId="294"/>
        </pc:sldMkLst>
        <pc:spChg chg="mod">
          <ac:chgData name="Amanda Fontenot" userId="fb5dda2c770513f8" providerId="LiveId" clId="{06978EAC-8494-4F79-8F15-681B67BE214A}" dt="2026-08-17T18:10:39.426" v="748" actId="14100"/>
          <ac:spMkLst>
            <pc:docMk/>
            <pc:sldMk cId="3206980163" sldId="294"/>
            <ac:spMk id="9" creationId="{C8BFD220-E001-4DCE-0C57-0D8811B14D7E}"/>
          </ac:spMkLst>
        </pc:spChg>
        <pc:spChg chg="mod">
          <ac:chgData name="Amanda Fontenot" userId="fb5dda2c770513f8" providerId="LiveId" clId="{06978EAC-8494-4F79-8F15-681B67BE214A}" dt="2026-08-17T20:04:18.100" v="2219" actId="14100"/>
          <ac:spMkLst>
            <pc:docMk/>
            <pc:sldMk cId="3206980163" sldId="294"/>
            <ac:spMk id="10" creationId="{F6A744BC-F4F9-2B76-969D-C608F22F53A3}"/>
          </ac:spMkLst>
        </pc:spChg>
        <pc:spChg chg="del">
          <ac:chgData name="Amanda Fontenot" userId="fb5dda2c770513f8" providerId="LiveId" clId="{06978EAC-8494-4F79-8F15-681B67BE214A}" dt="2026-08-17T18:10:51.381" v="750" actId="478"/>
          <ac:spMkLst>
            <pc:docMk/>
            <pc:sldMk cId="3206980163" sldId="294"/>
            <ac:spMk id="13" creationId="{DC8B96D2-21EF-316D-ADD3-9A8378000926}"/>
          </ac:spMkLst>
        </pc:spChg>
        <pc:picChg chg="add mod">
          <ac:chgData name="Amanda Fontenot" userId="fb5dda2c770513f8" providerId="LiveId" clId="{06978EAC-8494-4F79-8F15-681B67BE214A}" dt="2026-08-17T20:04:22.593" v="2220" actId="1076"/>
          <ac:picMkLst>
            <pc:docMk/>
            <pc:sldMk cId="3206980163" sldId="294"/>
            <ac:picMk id="12" creationId="{2B03348F-8B97-3F71-3A70-F5B4CD97A138}"/>
          </ac:picMkLst>
        </pc:picChg>
      </pc:sldChg>
      <pc:sldChg chg="addSp modSp add mod">
        <pc:chgData name="Amanda Fontenot" userId="fb5dda2c770513f8" providerId="LiveId" clId="{06978EAC-8494-4F79-8F15-681B67BE214A}" dt="2026-08-17T20:06:07.225" v="2239" actId="1035"/>
        <pc:sldMkLst>
          <pc:docMk/>
          <pc:sldMk cId="3712797837" sldId="295"/>
        </pc:sldMkLst>
        <pc:spChg chg="mod">
          <ac:chgData name="Amanda Fontenot" userId="fb5dda2c770513f8" providerId="LiveId" clId="{06978EAC-8494-4F79-8F15-681B67BE214A}" dt="2026-08-17T20:05:51.884" v="2235" actId="1076"/>
          <ac:spMkLst>
            <pc:docMk/>
            <pc:sldMk cId="3712797837" sldId="295"/>
            <ac:spMk id="9" creationId="{DC47AD3D-995E-90AA-F74D-0554491FCFA9}"/>
          </ac:spMkLst>
        </pc:spChg>
        <pc:spChg chg="mod">
          <ac:chgData name="Amanda Fontenot" userId="fb5dda2c770513f8" providerId="LiveId" clId="{06978EAC-8494-4F79-8F15-681B67BE214A}" dt="2026-08-17T20:05:55.374" v="2236" actId="1076"/>
          <ac:spMkLst>
            <pc:docMk/>
            <pc:sldMk cId="3712797837" sldId="295"/>
            <ac:spMk id="10" creationId="{DDA91088-6A38-3791-F212-CC3385FB75CF}"/>
          </ac:spMkLst>
        </pc:spChg>
        <pc:spChg chg="add mod">
          <ac:chgData name="Amanda Fontenot" userId="fb5dda2c770513f8" providerId="LiveId" clId="{06978EAC-8494-4F79-8F15-681B67BE214A}" dt="2026-08-17T20:06:07.225" v="2239" actId="1035"/>
          <ac:spMkLst>
            <pc:docMk/>
            <pc:sldMk cId="3712797837" sldId="295"/>
            <ac:spMk id="14" creationId="{A041E30A-08EC-65B8-C229-FF3BA12242BE}"/>
          </ac:spMkLst>
        </pc:spChg>
        <pc:picChg chg="add mod">
          <ac:chgData name="Amanda Fontenot" userId="fb5dda2c770513f8" providerId="LiveId" clId="{06978EAC-8494-4F79-8F15-681B67BE214A}" dt="2026-08-17T20:05:43.792" v="2233" actId="14100"/>
          <ac:picMkLst>
            <pc:docMk/>
            <pc:sldMk cId="3712797837" sldId="295"/>
            <ac:picMk id="12" creationId="{55044855-DD2F-1891-D387-5AA2C4162A60}"/>
          </ac:picMkLst>
        </pc:picChg>
      </pc:sldChg>
      <pc:sldChg chg="addSp modSp add mod">
        <pc:chgData name="Amanda Fontenot" userId="fb5dda2c770513f8" providerId="LiveId" clId="{06978EAC-8494-4F79-8F15-681B67BE214A}" dt="2026-08-17T20:07:36.402" v="2247" actId="1076"/>
        <pc:sldMkLst>
          <pc:docMk/>
          <pc:sldMk cId="3394810186" sldId="296"/>
        </pc:sldMkLst>
        <pc:spChg chg="mod">
          <ac:chgData name="Amanda Fontenot" userId="fb5dda2c770513f8" providerId="LiveId" clId="{06978EAC-8494-4F79-8F15-681B67BE214A}" dt="2026-08-17T18:15:34.430" v="1250" actId="6549"/>
          <ac:spMkLst>
            <pc:docMk/>
            <pc:sldMk cId="3394810186" sldId="296"/>
            <ac:spMk id="10" creationId="{97DD7CA1-EDD9-064C-10A7-F8CD3249177C}"/>
          </ac:spMkLst>
        </pc:spChg>
        <pc:picChg chg="add mod modCrop">
          <ac:chgData name="Amanda Fontenot" userId="fb5dda2c770513f8" providerId="LiveId" clId="{06978EAC-8494-4F79-8F15-681B67BE214A}" dt="2026-08-17T20:07:36.402" v="2247" actId="1076"/>
          <ac:picMkLst>
            <pc:docMk/>
            <pc:sldMk cId="3394810186" sldId="296"/>
            <ac:picMk id="12" creationId="{2F79D5E8-BB5C-4629-4EE5-CE622C1ADCFF}"/>
          </ac:picMkLst>
        </pc:picChg>
      </pc:sldChg>
      <pc:sldChg chg="addSp modSp add mod modShow">
        <pc:chgData name="Amanda Fontenot" userId="fb5dda2c770513f8" providerId="LiveId" clId="{06978EAC-8494-4F79-8F15-681B67BE214A}" dt="2026-08-17T20:06:39.672" v="2241" actId="34476"/>
        <pc:sldMkLst>
          <pc:docMk/>
          <pc:sldMk cId="3205602119" sldId="297"/>
        </pc:sldMkLst>
        <pc:spChg chg="mod">
          <ac:chgData name="Amanda Fontenot" userId="fb5dda2c770513f8" providerId="LiveId" clId="{06978EAC-8494-4F79-8F15-681B67BE214A}" dt="2026-08-17T18:15:54.850" v="1295" actId="14100"/>
          <ac:spMkLst>
            <pc:docMk/>
            <pc:sldMk cId="3205602119" sldId="297"/>
            <ac:spMk id="9" creationId="{D2FA5D0E-6A90-55E8-FCEA-6DCBC62A2B5A}"/>
          </ac:spMkLst>
        </pc:spChg>
        <pc:spChg chg="mod">
          <ac:chgData name="Amanda Fontenot" userId="fb5dda2c770513f8" providerId="LiveId" clId="{06978EAC-8494-4F79-8F15-681B67BE214A}" dt="2026-08-17T18:16:33.551" v="1344" actId="20577"/>
          <ac:spMkLst>
            <pc:docMk/>
            <pc:sldMk cId="3205602119" sldId="297"/>
            <ac:spMk id="10" creationId="{0336861B-4FD6-E322-E009-B66412369163}"/>
          </ac:spMkLst>
        </pc:spChg>
        <pc:spChg chg="add mod">
          <ac:chgData name="Amanda Fontenot" userId="fb5dda2c770513f8" providerId="LiveId" clId="{06978EAC-8494-4F79-8F15-681B67BE214A}" dt="2026-08-17T18:17:19.373" v="1397" actId="207"/>
          <ac:spMkLst>
            <pc:docMk/>
            <pc:sldMk cId="3205602119" sldId="297"/>
            <ac:spMk id="12" creationId="{387DDF4B-1481-AAC4-E2E6-FA1CB0435E0A}"/>
          </ac:spMkLst>
        </pc:spChg>
        <pc:spChg chg="add mod">
          <ac:chgData name="Amanda Fontenot" userId="fb5dda2c770513f8" providerId="LiveId" clId="{06978EAC-8494-4F79-8F15-681B67BE214A}" dt="2026-08-17T18:17:49.340" v="1428" actId="20577"/>
          <ac:spMkLst>
            <pc:docMk/>
            <pc:sldMk cId="3205602119" sldId="297"/>
            <ac:spMk id="14" creationId="{965228AF-EDDC-50C0-70F3-773A5EAD5DF9}"/>
          </ac:spMkLst>
        </pc:spChg>
        <pc:spChg chg="add mod">
          <ac:chgData name="Amanda Fontenot" userId="fb5dda2c770513f8" providerId="LiveId" clId="{06978EAC-8494-4F79-8F15-681B67BE214A}" dt="2026-08-17T18:18:11.500" v="1437" actId="20577"/>
          <ac:spMkLst>
            <pc:docMk/>
            <pc:sldMk cId="3205602119" sldId="297"/>
            <ac:spMk id="16" creationId="{7203A5BB-AF5C-1480-A627-A71F9FE7FCF3}"/>
          </ac:spMkLst>
        </pc:spChg>
      </pc:sldChg>
      <pc:sldChg chg="addSp delSp modSp add mod">
        <pc:chgData name="Amanda Fontenot" userId="fb5dda2c770513f8" providerId="LiveId" clId="{06978EAC-8494-4F79-8F15-681B67BE214A}" dt="2026-08-17T20:09:43.662" v="2272" actId="1076"/>
        <pc:sldMkLst>
          <pc:docMk/>
          <pc:sldMk cId="4287789849" sldId="298"/>
        </pc:sldMkLst>
        <pc:spChg chg="mod">
          <ac:chgData name="Amanda Fontenot" userId="fb5dda2c770513f8" providerId="LiveId" clId="{06978EAC-8494-4F79-8F15-681B67BE214A}" dt="2026-08-17T18:18:29.669" v="1459" actId="20577"/>
          <ac:spMkLst>
            <pc:docMk/>
            <pc:sldMk cId="4287789849" sldId="298"/>
            <ac:spMk id="9" creationId="{20258888-0C20-5EE7-256E-19B6FFB3A071}"/>
          </ac:spMkLst>
        </pc:spChg>
        <pc:spChg chg="mod">
          <ac:chgData name="Amanda Fontenot" userId="fb5dda2c770513f8" providerId="LiveId" clId="{06978EAC-8494-4F79-8F15-681B67BE214A}" dt="2026-08-17T18:21:23.180" v="1627" actId="113"/>
          <ac:spMkLst>
            <pc:docMk/>
            <pc:sldMk cId="4287789849" sldId="298"/>
            <ac:spMk id="10" creationId="{0237B389-7EF1-0AA3-BDE2-5441DF45A636}"/>
          </ac:spMkLst>
        </pc:spChg>
        <pc:spChg chg="mod">
          <ac:chgData name="Amanda Fontenot" userId="fb5dda2c770513f8" providerId="LiveId" clId="{06978EAC-8494-4F79-8F15-681B67BE214A}" dt="2026-08-17T18:19:57.434" v="1555" actId="113"/>
          <ac:spMkLst>
            <pc:docMk/>
            <pc:sldMk cId="4287789849" sldId="298"/>
            <ac:spMk id="12" creationId="{8BD19F88-DB26-351A-7058-FC29ABD4B74B}"/>
          </ac:spMkLst>
        </pc:spChg>
        <pc:spChg chg="add del mod">
          <ac:chgData name="Amanda Fontenot" userId="fb5dda2c770513f8" providerId="LiveId" clId="{06978EAC-8494-4F79-8F15-681B67BE214A}" dt="2026-08-17T18:21:24.899" v="1628" actId="478"/>
          <ac:spMkLst>
            <pc:docMk/>
            <pc:sldMk cId="4287789849" sldId="298"/>
            <ac:spMk id="13" creationId="{4CA11F78-5B1A-20ED-416B-5E4B23780326}"/>
          </ac:spMkLst>
        </pc:spChg>
        <pc:spChg chg="mod">
          <ac:chgData name="Amanda Fontenot" userId="fb5dda2c770513f8" providerId="LiveId" clId="{06978EAC-8494-4F79-8F15-681B67BE214A}" dt="2026-08-17T18:20:56.178" v="1611" actId="6549"/>
          <ac:spMkLst>
            <pc:docMk/>
            <pc:sldMk cId="4287789849" sldId="298"/>
            <ac:spMk id="14" creationId="{FF5CBC16-1215-E25D-42BD-C57B11E7A548}"/>
          </ac:spMkLst>
        </pc:spChg>
        <pc:spChg chg="del">
          <ac:chgData name="Amanda Fontenot" userId="fb5dda2c770513f8" providerId="LiveId" clId="{06978EAC-8494-4F79-8F15-681B67BE214A}" dt="2026-08-17T18:21:30.066" v="1629" actId="478"/>
          <ac:spMkLst>
            <pc:docMk/>
            <pc:sldMk cId="4287789849" sldId="298"/>
            <ac:spMk id="16" creationId="{B61E84E7-1D7A-C996-D912-AF9ACCB1D09B}"/>
          </ac:spMkLst>
        </pc:spChg>
        <pc:picChg chg="add mod modCrop">
          <ac:chgData name="Amanda Fontenot" userId="fb5dda2c770513f8" providerId="LiveId" clId="{06978EAC-8494-4F79-8F15-681B67BE214A}" dt="2026-08-17T20:09:35.076" v="2271" actId="732"/>
          <ac:picMkLst>
            <pc:docMk/>
            <pc:sldMk cId="4287789849" sldId="298"/>
            <ac:picMk id="13" creationId="{0ACFD4A1-DEED-96FD-0D19-B838C9A63462}"/>
          </ac:picMkLst>
        </pc:picChg>
        <pc:picChg chg="add mod modCrop">
          <ac:chgData name="Amanda Fontenot" userId="fb5dda2c770513f8" providerId="LiveId" clId="{06978EAC-8494-4F79-8F15-681B67BE214A}" dt="2026-08-17T20:09:43.662" v="2272" actId="1076"/>
          <ac:picMkLst>
            <pc:docMk/>
            <pc:sldMk cId="4287789849" sldId="298"/>
            <ac:picMk id="16" creationId="{34F43DDC-3BE2-E28E-AC94-4246D83AEA3E}"/>
          </ac:picMkLst>
        </pc:picChg>
      </pc:sldChg>
      <pc:sldChg chg="addSp delSp modSp add mod">
        <pc:chgData name="Amanda Fontenot" userId="fb5dda2c770513f8" providerId="LiveId" clId="{06978EAC-8494-4F79-8F15-681B67BE214A}" dt="2026-08-17T20:11:51.889" v="2294" actId="14100"/>
        <pc:sldMkLst>
          <pc:docMk/>
          <pc:sldMk cId="513287372" sldId="299"/>
        </pc:sldMkLst>
        <pc:spChg chg="mod">
          <ac:chgData name="Amanda Fontenot" userId="fb5dda2c770513f8" providerId="LiveId" clId="{06978EAC-8494-4F79-8F15-681B67BE214A}" dt="2026-08-17T18:21:43.803" v="1671" actId="20577"/>
          <ac:spMkLst>
            <pc:docMk/>
            <pc:sldMk cId="513287372" sldId="299"/>
            <ac:spMk id="9" creationId="{FCD749AE-AAB8-9497-7629-65F6BFBDA23E}"/>
          </ac:spMkLst>
        </pc:spChg>
        <pc:spChg chg="mod">
          <ac:chgData name="Amanda Fontenot" userId="fb5dda2c770513f8" providerId="LiveId" clId="{06978EAC-8494-4F79-8F15-681B67BE214A}" dt="2026-08-17T20:11:46.465" v="2293" actId="14100"/>
          <ac:spMkLst>
            <pc:docMk/>
            <pc:sldMk cId="513287372" sldId="299"/>
            <ac:spMk id="10" creationId="{A039CCCD-90FE-A92A-4611-EB2CCEB129AC}"/>
          </ac:spMkLst>
        </pc:spChg>
        <pc:spChg chg="del">
          <ac:chgData name="Amanda Fontenot" userId="fb5dda2c770513f8" providerId="LiveId" clId="{06978EAC-8494-4F79-8F15-681B67BE214A}" dt="2026-08-17T18:21:56.875" v="1672" actId="478"/>
          <ac:spMkLst>
            <pc:docMk/>
            <pc:sldMk cId="513287372" sldId="299"/>
            <ac:spMk id="12" creationId="{142A86A9-1363-0B4C-28C5-9B32300B4AE3}"/>
          </ac:spMkLst>
        </pc:spChg>
        <pc:spChg chg="add mod">
          <ac:chgData name="Amanda Fontenot" userId="fb5dda2c770513f8" providerId="LiveId" clId="{06978EAC-8494-4F79-8F15-681B67BE214A}" dt="2026-08-17T20:11:41.167" v="2292" actId="1076"/>
          <ac:spMkLst>
            <pc:docMk/>
            <pc:sldMk cId="513287372" sldId="299"/>
            <ac:spMk id="14" creationId="{8E1471FF-08D4-11F4-418D-D1CD89F9BF91}"/>
          </ac:spMkLst>
        </pc:spChg>
        <pc:spChg chg="del">
          <ac:chgData name="Amanda Fontenot" userId="fb5dda2c770513f8" providerId="LiveId" clId="{06978EAC-8494-4F79-8F15-681B67BE214A}" dt="2026-08-17T18:21:58.162" v="1673" actId="478"/>
          <ac:spMkLst>
            <pc:docMk/>
            <pc:sldMk cId="513287372" sldId="299"/>
            <ac:spMk id="14" creationId="{F55853C7-2C3F-C9C5-38AB-4E4329C59275}"/>
          </ac:spMkLst>
        </pc:spChg>
        <pc:picChg chg="add mod">
          <ac:chgData name="Amanda Fontenot" userId="fb5dda2c770513f8" providerId="LiveId" clId="{06978EAC-8494-4F79-8F15-681B67BE214A}" dt="2026-08-17T20:11:51.889" v="2294" actId="14100"/>
          <ac:picMkLst>
            <pc:docMk/>
            <pc:sldMk cId="513287372" sldId="299"/>
            <ac:picMk id="12" creationId="{CE3A42D9-0C82-2C5F-C8AA-F553A10140D3}"/>
          </ac:picMkLst>
        </pc:picChg>
      </pc:sldChg>
      <pc:sldChg chg="addSp modSp add mod">
        <pc:chgData name="Amanda Fontenot" userId="fb5dda2c770513f8" providerId="LiveId" clId="{06978EAC-8494-4F79-8F15-681B67BE214A}" dt="2026-08-17T20:10:51.280" v="2282" actId="14100"/>
        <pc:sldMkLst>
          <pc:docMk/>
          <pc:sldMk cId="1238251666" sldId="300"/>
        </pc:sldMkLst>
        <pc:spChg chg="mod">
          <ac:chgData name="Amanda Fontenot" userId="fb5dda2c770513f8" providerId="LiveId" clId="{06978EAC-8494-4F79-8F15-681B67BE214A}" dt="2026-08-17T18:23:37.965" v="1842" actId="20577"/>
          <ac:spMkLst>
            <pc:docMk/>
            <pc:sldMk cId="1238251666" sldId="300"/>
            <ac:spMk id="9" creationId="{4A5FA36A-D5B1-D67F-BC86-1CEE3003CA08}"/>
          </ac:spMkLst>
        </pc:spChg>
        <pc:spChg chg="mod">
          <ac:chgData name="Amanda Fontenot" userId="fb5dda2c770513f8" providerId="LiveId" clId="{06978EAC-8494-4F79-8F15-681B67BE214A}" dt="2026-08-17T20:10:51.280" v="2282" actId="14100"/>
          <ac:spMkLst>
            <pc:docMk/>
            <pc:sldMk cId="1238251666" sldId="300"/>
            <ac:spMk id="10" creationId="{2DFB7277-C853-6275-7948-C3D4AE420B4E}"/>
          </ac:spMkLst>
        </pc:spChg>
        <pc:picChg chg="add mod">
          <ac:chgData name="Amanda Fontenot" userId="fb5dda2c770513f8" providerId="LiveId" clId="{06978EAC-8494-4F79-8F15-681B67BE214A}" dt="2026-08-17T20:10:47.101" v="2281" actId="1076"/>
          <ac:picMkLst>
            <pc:docMk/>
            <pc:sldMk cId="1238251666" sldId="300"/>
            <ac:picMk id="12" creationId="{426F5A17-18A9-C859-C86F-F66A304CAE45}"/>
          </ac:picMkLst>
        </pc:picChg>
      </pc:sldChg>
      <pc:sldChg chg="modSp add mod ord">
        <pc:chgData name="Amanda Fontenot" userId="fb5dda2c770513f8" providerId="LiveId" clId="{06978EAC-8494-4F79-8F15-681B67BE214A}" dt="2026-08-17T18:25:38.854" v="1884"/>
        <pc:sldMkLst>
          <pc:docMk/>
          <pc:sldMk cId="1229931594" sldId="301"/>
        </pc:sldMkLst>
        <pc:spChg chg="mod">
          <ac:chgData name="Amanda Fontenot" userId="fb5dda2c770513f8" providerId="LiveId" clId="{06978EAC-8494-4F79-8F15-681B67BE214A}" dt="2026-08-17T18:25:34.022" v="1882" actId="113"/>
          <ac:spMkLst>
            <pc:docMk/>
            <pc:sldMk cId="1229931594" sldId="301"/>
            <ac:spMk id="10" creationId="{D7E492E8-C8E1-87D4-8575-276C2DB652E2}"/>
          </ac:spMkLst>
        </pc:spChg>
      </pc:sldChg>
      <pc:sldChg chg="modSp add mod">
        <pc:chgData name="Amanda Fontenot" userId="fb5dda2c770513f8" providerId="LiveId" clId="{06978EAC-8494-4F79-8F15-681B67BE214A}" dt="2026-08-17T18:28:45.439" v="1975" actId="1076"/>
        <pc:sldMkLst>
          <pc:docMk/>
          <pc:sldMk cId="3944334140" sldId="302"/>
        </pc:sldMkLst>
        <pc:spChg chg="mod">
          <ac:chgData name="Amanda Fontenot" userId="fb5dda2c770513f8" providerId="LiveId" clId="{06978EAC-8494-4F79-8F15-681B67BE214A}" dt="2026-08-17T18:28:42.486" v="1974" actId="1076"/>
          <ac:spMkLst>
            <pc:docMk/>
            <pc:sldMk cId="3944334140" sldId="302"/>
            <ac:spMk id="9" creationId="{DF19EDD8-0FFA-7C64-0A6C-1ED1249F14CE}"/>
          </ac:spMkLst>
        </pc:spChg>
        <pc:spChg chg="mod">
          <ac:chgData name="Amanda Fontenot" userId="fb5dda2c770513f8" providerId="LiveId" clId="{06978EAC-8494-4F79-8F15-681B67BE214A}" dt="2026-08-17T18:28:45.439" v="1975" actId="1076"/>
          <ac:spMkLst>
            <pc:docMk/>
            <pc:sldMk cId="3944334140" sldId="302"/>
            <ac:spMk id="10" creationId="{686E6250-8574-B9EE-1AD5-82612562DB8D}"/>
          </ac:spMkLst>
        </pc:spChg>
      </pc:sldChg>
      <pc:sldChg chg="addSp modSp add mod">
        <pc:chgData name="Amanda Fontenot" userId="fb5dda2c770513f8" providerId="LiveId" clId="{06978EAC-8494-4F79-8F15-681B67BE214A}" dt="2026-08-17T20:10:22.523" v="2276" actId="14100"/>
        <pc:sldMkLst>
          <pc:docMk/>
          <pc:sldMk cId="2058435202" sldId="303"/>
        </pc:sldMkLst>
        <pc:spChg chg="mod">
          <ac:chgData name="Amanda Fontenot" userId="fb5dda2c770513f8" providerId="LiveId" clId="{06978EAC-8494-4F79-8F15-681B67BE214A}" dt="2026-08-17T20:10:22.523" v="2276" actId="14100"/>
          <ac:spMkLst>
            <pc:docMk/>
            <pc:sldMk cId="2058435202" sldId="303"/>
            <ac:spMk id="10" creationId="{7D16785F-4FD1-A061-CA62-026EDB10AD53}"/>
          </ac:spMkLst>
        </pc:spChg>
        <pc:picChg chg="add mod">
          <ac:chgData name="Amanda Fontenot" userId="fb5dda2c770513f8" providerId="LiveId" clId="{06978EAC-8494-4F79-8F15-681B67BE214A}" dt="2026-08-17T20:10:18.297" v="2275" actId="14100"/>
          <ac:picMkLst>
            <pc:docMk/>
            <pc:sldMk cId="2058435202" sldId="303"/>
            <ac:picMk id="12" creationId="{37284620-2562-D9CB-15AE-2E9FFD1C8D15}"/>
          </ac:picMkLst>
        </pc:picChg>
      </pc:sldChg>
      <pc:sldChg chg="addSp delSp modSp new del mod">
        <pc:chgData name="Amanda Fontenot" userId="fb5dda2c770513f8" providerId="LiveId" clId="{06978EAC-8494-4F79-8F15-681B67BE214A}" dt="2026-08-17T20:12:04.685" v="2296" actId="2696"/>
        <pc:sldMkLst>
          <pc:docMk/>
          <pc:sldMk cId="2291715317" sldId="304"/>
        </pc:sldMkLst>
        <pc:picChg chg="del mod modCrop">
          <ac:chgData name="Amanda Fontenot" userId="fb5dda2c770513f8" providerId="LiveId" clId="{06978EAC-8494-4F79-8F15-681B67BE214A}" dt="2026-08-17T20:04:48.322" v="2224" actId="478"/>
          <ac:picMkLst>
            <pc:docMk/>
            <pc:sldMk cId="2291715317" sldId="304"/>
            <ac:picMk id="3" creationId="{1B30DFDE-7FAC-ED6A-8A95-56282AD5DDEE}"/>
          </ac:picMkLst>
        </pc:picChg>
        <pc:picChg chg="del mod modCrop">
          <ac:chgData name="Amanda Fontenot" userId="fb5dda2c770513f8" providerId="LiveId" clId="{06978EAC-8494-4F79-8F15-681B67BE214A}" dt="2026-08-17T20:04:43.813" v="2223" actId="478"/>
          <ac:picMkLst>
            <pc:docMk/>
            <pc:sldMk cId="2291715317" sldId="304"/>
            <ac:picMk id="5" creationId="{782FD205-D6ED-E2C0-321F-667803A40C54}"/>
          </ac:picMkLst>
        </pc:picChg>
        <pc:picChg chg="add del mod modCrop">
          <ac:chgData name="Amanda Fontenot" userId="fb5dda2c770513f8" providerId="LiveId" clId="{06978EAC-8494-4F79-8F15-681B67BE214A}" dt="2026-08-17T20:10:32.269" v="2277" actId="478"/>
          <ac:picMkLst>
            <pc:docMk/>
            <pc:sldMk cId="2291715317" sldId="304"/>
            <ac:picMk id="7" creationId="{A73702EB-1883-35EE-AF4B-9ECB647C3085}"/>
          </ac:picMkLst>
        </pc:picChg>
        <pc:picChg chg="add del mod modCrop">
          <ac:chgData name="Amanda Fontenot" userId="fb5dda2c770513f8" providerId="LiveId" clId="{06978EAC-8494-4F79-8F15-681B67BE214A}" dt="2026-08-17T20:07:52.644" v="2248" actId="478"/>
          <ac:picMkLst>
            <pc:docMk/>
            <pc:sldMk cId="2291715317" sldId="304"/>
            <ac:picMk id="9" creationId="{E2349BFF-E8CD-894C-4F9E-91FD2DD2FD58}"/>
          </ac:picMkLst>
        </pc:picChg>
        <pc:picChg chg="add del mod modCrop">
          <ac:chgData name="Amanda Fontenot" userId="fb5dda2c770513f8" providerId="LiveId" clId="{06978EAC-8494-4F79-8F15-681B67BE214A}" dt="2026-08-17T20:10:57.011" v="2283" actId="478"/>
          <ac:picMkLst>
            <pc:docMk/>
            <pc:sldMk cId="2291715317" sldId="304"/>
            <ac:picMk id="11" creationId="{AF50110A-71ED-72B2-727C-6773C361AE6E}"/>
          </ac:picMkLst>
        </pc:picChg>
        <pc:picChg chg="add mod modCrop">
          <ac:chgData name="Amanda Fontenot" userId="fb5dda2c770513f8" providerId="LiveId" clId="{06978EAC-8494-4F79-8F15-681B67BE214A}" dt="2026-08-17T19:33:34.676" v="2163" actId="1076"/>
          <ac:picMkLst>
            <pc:docMk/>
            <pc:sldMk cId="2291715317" sldId="304"/>
            <ac:picMk id="13" creationId="{D0FFC28E-26CB-E796-DDCF-9B88FCC2BB31}"/>
          </ac:picMkLst>
        </pc:picChg>
        <pc:picChg chg="add del mod modCrop">
          <ac:chgData name="Amanda Fontenot" userId="fb5dda2c770513f8" providerId="LiveId" clId="{06978EAC-8494-4F79-8F15-681B67BE214A}" dt="2026-08-17T20:08:41.072" v="2258" actId="478"/>
          <ac:picMkLst>
            <pc:docMk/>
            <pc:sldMk cId="2291715317" sldId="304"/>
            <ac:picMk id="15" creationId="{D844BE1C-A3AF-4032-BCEF-CB5DB1ED770F}"/>
          </ac:picMkLst>
        </pc:picChg>
        <pc:picChg chg="add del mod modCrop">
          <ac:chgData name="Amanda Fontenot" userId="fb5dda2c770513f8" providerId="LiveId" clId="{06978EAC-8494-4F79-8F15-681B67BE214A}" dt="2026-08-17T20:08:45.311" v="2259" actId="21"/>
          <ac:picMkLst>
            <pc:docMk/>
            <pc:sldMk cId="2291715317" sldId="304"/>
            <ac:picMk id="17" creationId="{D4B43858-8F41-3D83-DB50-B8450BC25974}"/>
          </ac:picMkLst>
        </pc:picChg>
        <pc:picChg chg="add del mod modCrop">
          <ac:chgData name="Amanda Fontenot" userId="fb5dda2c770513f8" providerId="LiveId" clId="{06978EAC-8494-4F79-8F15-681B67BE214A}" dt="2026-08-17T20:06:54.281" v="2242" actId="478"/>
          <ac:picMkLst>
            <pc:docMk/>
            <pc:sldMk cId="2291715317" sldId="304"/>
            <ac:picMk id="19" creationId="{A9400DD0-C3F0-FE8C-8E0D-D16598075518}"/>
          </ac:picMkLst>
        </pc:picChg>
        <pc:picChg chg="mod modCrop">
          <ac:chgData name="Amanda Fontenot" userId="fb5dda2c770513f8" providerId="LiveId" clId="{06978EAC-8494-4F79-8F15-681B67BE214A}" dt="2026-08-17T19:32:49.436" v="2145" actId="1076"/>
          <ac:picMkLst>
            <pc:docMk/>
            <pc:sldMk cId="2291715317" sldId="304"/>
            <ac:picMk id="21" creationId="{71034EED-B2A2-61D8-B1FC-C42A9185F26E}"/>
          </ac:picMkLst>
        </pc:picChg>
        <pc:picChg chg="add del mod modCrop">
          <ac:chgData name="Amanda Fontenot" userId="fb5dda2c770513f8" providerId="LiveId" clId="{06978EAC-8494-4F79-8F15-681B67BE214A}" dt="2026-08-17T20:03:16.563" v="2212" actId="478"/>
          <ac:picMkLst>
            <pc:docMk/>
            <pc:sldMk cId="2291715317" sldId="304"/>
            <ac:picMk id="23" creationId="{A5F10EFD-7A19-3943-9ABD-6BAEBC0EC071}"/>
          </ac:picMkLst>
        </pc:picChg>
        <pc:picChg chg="add del mod modCrop">
          <ac:chgData name="Amanda Fontenot" userId="fb5dda2c770513f8" providerId="LiveId" clId="{06978EAC-8494-4F79-8F15-681B67BE214A}" dt="2026-08-17T20:02:16.336" v="2200" actId="21"/>
          <ac:picMkLst>
            <pc:docMk/>
            <pc:sldMk cId="2291715317" sldId="304"/>
            <ac:picMk id="25" creationId="{A4A22220-4C14-6C4F-EB9D-7B640745F8D5}"/>
          </ac:picMkLst>
        </pc:picChg>
        <pc:picChg chg="add del mod modCrop">
          <ac:chgData name="Amanda Fontenot" userId="fb5dda2c770513f8" providerId="LiveId" clId="{06978EAC-8494-4F79-8F15-681B67BE214A}" dt="2026-08-17T20:12:00.122" v="2295" actId="478"/>
          <ac:picMkLst>
            <pc:docMk/>
            <pc:sldMk cId="2291715317" sldId="304"/>
            <ac:picMk id="27" creationId="{C88EB7EF-0657-C98A-B6AF-70A38119F221}"/>
          </ac:picMkLst>
        </pc:picChg>
        <pc:picChg chg="del mod modCrop">
          <ac:chgData name="Amanda Fontenot" userId="fb5dda2c770513f8" providerId="LiveId" clId="{06978EAC-8494-4F79-8F15-681B67BE214A}" dt="2026-08-17T20:01:28.208" v="2195" actId="21"/>
          <ac:picMkLst>
            <pc:docMk/>
            <pc:sldMk cId="2291715317" sldId="304"/>
            <ac:picMk id="29" creationId="{0D988627-8B2A-D04A-16DE-6C73D3FB992F}"/>
          </ac:picMkLst>
        </pc:picChg>
        <pc:picChg chg="del mod modCrop">
          <ac:chgData name="Amanda Fontenot" userId="fb5dda2c770513f8" providerId="LiveId" clId="{06978EAC-8494-4F79-8F15-681B67BE214A}" dt="2026-08-17T20:00:32.163" v="2186" actId="21"/>
          <ac:picMkLst>
            <pc:docMk/>
            <pc:sldMk cId="2291715317" sldId="304"/>
            <ac:picMk id="31" creationId="{732A2488-398B-F3AD-582B-37864A0656E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C4DE3-9F34-4988-9437-8AE6A3672B8C}"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CB90BA-5BB9-4AA8-91FC-0D93A592CCF0}" type="slidenum">
              <a:rPr lang="en-US" smtClean="0"/>
              <a:t>‹#›</a:t>
            </a:fld>
            <a:endParaRPr lang="en-US"/>
          </a:p>
        </p:txBody>
      </p:sp>
    </p:spTree>
    <p:extLst>
      <p:ext uri="{BB962C8B-B14F-4D97-AF65-F5344CB8AC3E}">
        <p14:creationId xmlns:p14="http://schemas.microsoft.com/office/powerpoint/2010/main" val="3978868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mailto:Shelton.Anthony@westap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Freeform 2"/>
          <p:cNvSpPr/>
          <p:nvPr/>
        </p:nvSpPr>
        <p:spPr>
          <a:xfrm>
            <a:off x="9144000" y="-7140528"/>
            <a:ext cx="15691283" cy="15691283"/>
          </a:xfrm>
          <a:custGeom>
            <a:avLst/>
            <a:gdLst/>
            <a:ahLst/>
            <a:cxnLst/>
            <a:rect l="l" t="t" r="r" b="b"/>
            <a:pathLst>
              <a:path w="15691283" h="15691283">
                <a:moveTo>
                  <a:pt x="0" y="0"/>
                </a:moveTo>
                <a:lnTo>
                  <a:pt x="15691283" y="0"/>
                </a:lnTo>
                <a:lnTo>
                  <a:pt x="15691283" y="15691283"/>
                </a:lnTo>
                <a:lnTo>
                  <a:pt x="0" y="15691283"/>
                </a:lnTo>
                <a:lnTo>
                  <a:pt x="0" y="0"/>
                </a:lnTo>
                <a:close/>
              </a:path>
            </a:pathLst>
          </a:custGeom>
          <a:blipFill>
            <a:blip r:embed="rId2">
              <a:alphaModFix amt="75000"/>
            </a:blip>
            <a:stretch>
              <a:fillRect/>
            </a:stretch>
          </a:blipFill>
        </p:spPr>
        <p:txBody>
          <a:bodyPr/>
          <a:lstStyle/>
          <a:p>
            <a:endParaRPr lang="en-US"/>
          </a:p>
        </p:txBody>
      </p:sp>
      <p:sp>
        <p:nvSpPr>
          <p:cNvPr id="3" name="TextBox 3"/>
          <p:cNvSpPr txBox="1"/>
          <p:nvPr/>
        </p:nvSpPr>
        <p:spPr>
          <a:xfrm>
            <a:off x="895350" y="1586235"/>
            <a:ext cx="16497300" cy="5743239"/>
          </a:xfrm>
          <a:prstGeom prst="rect">
            <a:avLst/>
          </a:prstGeom>
        </p:spPr>
        <p:txBody>
          <a:bodyPr wrap="square" lIns="0" tIns="0" rIns="0" bIns="0" rtlCol="0" anchor="t">
            <a:spAutoFit/>
          </a:bodyPr>
          <a:lstStyle/>
          <a:p>
            <a:pPr algn="l">
              <a:lnSpc>
                <a:spcPts val="14922"/>
              </a:lnSpc>
            </a:pPr>
            <a:r>
              <a:rPr lang="en-US" sz="12700" b="1" spc="-1492" dirty="0">
                <a:solidFill>
                  <a:srgbClr val="2974BE"/>
                </a:solidFill>
                <a:latin typeface="Source Sans 3 Heavy"/>
                <a:ea typeface="Source Sans 3 Heavy"/>
                <a:cs typeface="Source Sans 3 Heavy"/>
                <a:sym typeface="Source Sans 3 Heavy"/>
              </a:rPr>
              <a:t>Love Impact </a:t>
            </a:r>
          </a:p>
          <a:p>
            <a:pPr algn="l">
              <a:lnSpc>
                <a:spcPts val="14922"/>
              </a:lnSpc>
            </a:pPr>
            <a:r>
              <a:rPr lang="en-US" sz="12700" b="1" spc="-1492" dirty="0">
                <a:solidFill>
                  <a:srgbClr val="2974BE"/>
                </a:solidFill>
                <a:latin typeface="Source Sans 3 Heavy"/>
                <a:ea typeface="Source Sans 3 Heavy"/>
                <a:cs typeface="Source Sans 3 Heavy"/>
                <a:sym typeface="Source Sans 3 Heavy"/>
              </a:rPr>
              <a:t>Coalition</a:t>
            </a:r>
          </a:p>
          <a:p>
            <a:pPr algn="l">
              <a:lnSpc>
                <a:spcPts val="14922"/>
              </a:lnSpc>
            </a:pPr>
            <a:r>
              <a:rPr lang="en-US" sz="12700" b="1" spc="-1492" dirty="0">
                <a:solidFill>
                  <a:srgbClr val="2974BE"/>
                </a:solidFill>
                <a:latin typeface="Source Sans 3 Heavy"/>
                <a:ea typeface="Source Sans 3 Heavy"/>
                <a:cs typeface="Source Sans 3 Heavy"/>
                <a:sym typeface="Source Sans 3 Heavy"/>
              </a:rPr>
              <a:t>Free Clinic</a:t>
            </a:r>
          </a:p>
        </p:txBody>
      </p:sp>
      <p:sp>
        <p:nvSpPr>
          <p:cNvPr id="4" name="TextBox 4"/>
          <p:cNvSpPr txBox="1"/>
          <p:nvPr/>
        </p:nvSpPr>
        <p:spPr>
          <a:xfrm>
            <a:off x="1028700" y="7031925"/>
            <a:ext cx="9842678" cy="282770"/>
          </a:xfrm>
          <a:prstGeom prst="rect">
            <a:avLst/>
          </a:prstGeom>
        </p:spPr>
        <p:txBody>
          <a:bodyPr lIns="0" tIns="0" rIns="0" bIns="0" rtlCol="0" anchor="t">
            <a:spAutoFit/>
          </a:bodyPr>
          <a:lstStyle/>
          <a:p>
            <a:pPr algn="l">
              <a:lnSpc>
                <a:spcPts val="2100"/>
              </a:lnSpc>
            </a:pPr>
            <a:r>
              <a:rPr lang="en-US" sz="2100" spc="-60" dirty="0">
                <a:solidFill>
                  <a:srgbClr val="101010"/>
                </a:solidFill>
                <a:latin typeface="Source Sans 3"/>
                <a:ea typeface="Source Sans 3"/>
                <a:cs typeface="Source Sans 3"/>
                <a:sym typeface="Source Sans 3"/>
              </a:rPr>
              <a:t>Summary Report</a:t>
            </a:r>
          </a:p>
        </p:txBody>
      </p:sp>
      <p:sp>
        <p:nvSpPr>
          <p:cNvPr id="5" name="TextBox 5"/>
          <p:cNvSpPr txBox="1"/>
          <p:nvPr/>
        </p:nvSpPr>
        <p:spPr>
          <a:xfrm>
            <a:off x="1028700" y="8966835"/>
            <a:ext cx="3554070" cy="245679"/>
          </a:xfrm>
          <a:prstGeom prst="rect">
            <a:avLst/>
          </a:prstGeom>
        </p:spPr>
        <p:txBody>
          <a:bodyPr lIns="0" tIns="0" rIns="0" bIns="0" rtlCol="0" anchor="t">
            <a:spAutoFit/>
          </a:bodyPr>
          <a:lstStyle/>
          <a:p>
            <a:pPr algn="l">
              <a:lnSpc>
                <a:spcPts val="1800"/>
              </a:lnSpc>
            </a:pPr>
            <a:r>
              <a:rPr lang="en-US" sz="1800" spc="-52">
                <a:solidFill>
                  <a:srgbClr val="101010"/>
                </a:solidFill>
                <a:latin typeface="Source Sans 3"/>
                <a:ea typeface="Source Sans 3"/>
                <a:cs typeface="Source Sans 3"/>
                <a:sym typeface="Source Sans 3"/>
              </a:rPr>
              <a:t>westaph.org</a:t>
            </a:r>
          </a:p>
        </p:txBody>
      </p:sp>
      <p:sp>
        <p:nvSpPr>
          <p:cNvPr id="6" name="TextBox 6"/>
          <p:cNvSpPr txBox="1"/>
          <p:nvPr/>
        </p:nvSpPr>
        <p:spPr>
          <a:xfrm>
            <a:off x="3043745" y="9012621"/>
            <a:ext cx="2242568" cy="245679"/>
          </a:xfrm>
          <a:prstGeom prst="rect">
            <a:avLst/>
          </a:prstGeom>
        </p:spPr>
        <p:txBody>
          <a:bodyPr lIns="0" tIns="0" rIns="0" bIns="0" rtlCol="0" anchor="t">
            <a:spAutoFit/>
          </a:bodyPr>
          <a:lstStyle/>
          <a:p>
            <a:pPr algn="l">
              <a:lnSpc>
                <a:spcPts val="1800"/>
              </a:lnSpc>
            </a:pPr>
            <a:r>
              <a:rPr lang="en-US" sz="1800" spc="-52">
                <a:solidFill>
                  <a:srgbClr val="101010"/>
                </a:solidFill>
                <a:latin typeface="Source Sans 3"/>
                <a:ea typeface="Source Sans 3"/>
                <a:cs typeface="Source Sans 3"/>
                <a:sym typeface="Source Sans 3"/>
              </a:rPr>
              <a:t>225-473-7931</a:t>
            </a:r>
          </a:p>
        </p:txBody>
      </p:sp>
      <p:sp>
        <p:nvSpPr>
          <p:cNvPr id="7" name="TextBox 7"/>
          <p:cNvSpPr txBox="1"/>
          <p:nvPr/>
        </p:nvSpPr>
        <p:spPr>
          <a:xfrm>
            <a:off x="5286313" y="9012621"/>
            <a:ext cx="4940473" cy="245679"/>
          </a:xfrm>
          <a:prstGeom prst="rect">
            <a:avLst/>
          </a:prstGeom>
        </p:spPr>
        <p:txBody>
          <a:bodyPr lIns="0" tIns="0" rIns="0" bIns="0" rtlCol="0" anchor="t">
            <a:spAutoFit/>
          </a:bodyPr>
          <a:lstStyle/>
          <a:p>
            <a:pPr algn="l">
              <a:lnSpc>
                <a:spcPts val="1800"/>
              </a:lnSpc>
            </a:pPr>
            <a:r>
              <a:rPr lang="en-US" sz="1800" spc="-52">
                <a:solidFill>
                  <a:srgbClr val="101010"/>
                </a:solidFill>
                <a:latin typeface="Source Sans 3"/>
                <a:ea typeface="Source Sans 3"/>
                <a:cs typeface="Source Sans 3"/>
                <a:sym typeface="Source Sans 3"/>
              </a:rPr>
              <a:t>301 Memorial Drive, Donaldsonville, LA 70346</a:t>
            </a:r>
          </a:p>
        </p:txBody>
      </p:sp>
      <p:grpSp>
        <p:nvGrpSpPr>
          <p:cNvPr id="8" name="Group 8"/>
          <p:cNvGrpSpPr/>
          <p:nvPr/>
        </p:nvGrpSpPr>
        <p:grpSpPr>
          <a:xfrm>
            <a:off x="1028700" y="873062"/>
            <a:ext cx="4147286" cy="925703"/>
            <a:chOff x="0" y="0"/>
            <a:chExt cx="5529715" cy="1234271"/>
          </a:xfrm>
        </p:grpSpPr>
        <p:sp>
          <p:nvSpPr>
            <p:cNvPr id="9" name="TextBox 9"/>
            <p:cNvSpPr txBox="1"/>
            <p:nvPr/>
          </p:nvSpPr>
          <p:spPr>
            <a:xfrm>
              <a:off x="1633647" y="102686"/>
              <a:ext cx="3896069" cy="1131585"/>
            </a:xfrm>
            <a:prstGeom prst="rect">
              <a:avLst/>
            </a:prstGeom>
          </p:spPr>
          <p:txBody>
            <a:bodyPr lIns="0" tIns="0" rIns="0" bIns="0" rtlCol="0" anchor="t">
              <a:spAutoFit/>
            </a:bodyPr>
            <a:lstStyle/>
            <a:p>
              <a:pPr algn="l">
                <a:lnSpc>
                  <a:spcPts val="3328"/>
                </a:lnSpc>
              </a:pPr>
              <a:r>
                <a:rPr lang="en-US" sz="3110" b="1">
                  <a:solidFill>
                    <a:srgbClr val="2974BE"/>
                  </a:solidFill>
                  <a:latin typeface="Source Sans 3 Heavy"/>
                  <a:ea typeface="Source Sans 3 Heavy"/>
                  <a:cs typeface="Source Sans 3 Heavy"/>
                  <a:sym typeface="Source Sans 3 Heavy"/>
                </a:rPr>
                <a:t>West Ascension Parish Hospital</a:t>
              </a:r>
            </a:p>
          </p:txBody>
        </p:sp>
        <p:sp>
          <p:nvSpPr>
            <p:cNvPr id="10" name="Freeform 10"/>
            <p:cNvSpPr/>
            <p:nvPr/>
          </p:nvSpPr>
          <p:spPr>
            <a:xfrm>
              <a:off x="0" y="0"/>
              <a:ext cx="1489394" cy="1211088"/>
            </a:xfrm>
            <a:custGeom>
              <a:avLst/>
              <a:gdLst/>
              <a:ahLst/>
              <a:cxnLst/>
              <a:rect l="l" t="t" r="r" b="b"/>
              <a:pathLst>
                <a:path w="1489394" h="1211088">
                  <a:moveTo>
                    <a:pt x="0" y="0"/>
                  </a:moveTo>
                  <a:lnTo>
                    <a:pt x="1489394" y="0"/>
                  </a:lnTo>
                  <a:lnTo>
                    <a:pt x="1489394" y="1211088"/>
                  </a:lnTo>
                  <a:lnTo>
                    <a:pt x="0" y="1211088"/>
                  </a:lnTo>
                  <a:lnTo>
                    <a:pt x="0" y="0"/>
                  </a:lnTo>
                  <a:close/>
                </a:path>
              </a:pathLst>
            </a:custGeom>
            <a:blipFill>
              <a:blip r:embed="rId3"/>
              <a:stretch>
                <a:fillRect l="-29639" t="-42617" r="-35657" b="-60665"/>
              </a:stretch>
            </a:blipFill>
          </p:spPr>
          <p:txBody>
            <a:bodyPr/>
            <a:lstStyle/>
            <a:p>
              <a:endParaRPr lang="en-US"/>
            </a:p>
          </p:txBody>
        </p:sp>
        <p:sp>
          <p:nvSpPr>
            <p:cNvPr id="11" name="AutoShape 11"/>
            <p:cNvSpPr/>
            <p:nvPr/>
          </p:nvSpPr>
          <p:spPr>
            <a:xfrm>
              <a:off x="1633647" y="1158554"/>
              <a:ext cx="2466340" cy="0"/>
            </a:xfrm>
            <a:prstGeom prst="line">
              <a:avLst/>
            </a:prstGeom>
            <a:ln w="15292" cap="flat">
              <a:solidFill>
                <a:srgbClr val="7AC142"/>
              </a:solidFill>
              <a:prstDash val="solid"/>
              <a:headEnd type="none" w="sm" len="sm"/>
              <a:tailEnd type="none" w="sm" len="sm"/>
            </a:ln>
          </p:spPr>
          <p:txBody>
            <a:bodyPr/>
            <a:lstStyle/>
            <a:p>
              <a:endParaRPr lang="en-US"/>
            </a:p>
          </p:txBody>
        </p:sp>
        <p:sp>
          <p:nvSpPr>
            <p:cNvPr id="12" name="AutoShape 12"/>
            <p:cNvSpPr/>
            <p:nvPr/>
          </p:nvSpPr>
          <p:spPr>
            <a:xfrm>
              <a:off x="4321052" y="1150051"/>
              <a:ext cx="947250" cy="0"/>
            </a:xfrm>
            <a:prstGeom prst="line">
              <a:avLst/>
            </a:prstGeom>
            <a:ln w="15292" cap="flat">
              <a:solidFill>
                <a:srgbClr val="7AC142"/>
              </a:solidFill>
              <a:prstDash val="solid"/>
              <a:headEnd type="none" w="sm" len="sm"/>
              <a:tailEnd type="none" w="sm" len="sm"/>
            </a:ln>
          </p:spPr>
          <p:txBody>
            <a:bodyPr/>
            <a:lstStyle/>
            <a:p>
              <a:endParaRPr lang="en-US"/>
            </a:p>
          </p:txBody>
        </p:sp>
      </p:grpSp>
      <p:sp>
        <p:nvSpPr>
          <p:cNvPr id="14" name="TextBox 4">
            <a:extLst>
              <a:ext uri="{FF2B5EF4-FFF2-40B4-BE49-F238E27FC236}">
                <a16:creationId xmlns:a16="http://schemas.microsoft.com/office/drawing/2014/main" id="{B3E7B216-36B9-A0BC-EB69-FCB15B6F0552}"/>
              </a:ext>
            </a:extLst>
          </p:cNvPr>
          <p:cNvSpPr txBox="1"/>
          <p:nvPr/>
        </p:nvSpPr>
        <p:spPr>
          <a:xfrm>
            <a:off x="1028700" y="7791340"/>
            <a:ext cx="9842678" cy="552074"/>
          </a:xfrm>
          <a:prstGeom prst="rect">
            <a:avLst/>
          </a:prstGeom>
        </p:spPr>
        <p:txBody>
          <a:bodyPr lIns="0" tIns="0" rIns="0" bIns="0" rtlCol="0" anchor="t">
            <a:spAutoFit/>
          </a:bodyPr>
          <a:lstStyle/>
          <a:p>
            <a:pPr algn="l">
              <a:lnSpc>
                <a:spcPts val="2100"/>
              </a:lnSpc>
            </a:pPr>
            <a:r>
              <a:rPr lang="en-US" sz="2100" spc="-60" dirty="0">
                <a:solidFill>
                  <a:srgbClr val="101010"/>
                </a:solidFill>
                <a:latin typeface="Source Sans 3"/>
                <a:ea typeface="Source Sans 3"/>
                <a:cs typeface="Source Sans 3"/>
                <a:sym typeface="Source Sans 3"/>
              </a:rPr>
              <a:t>Ms. Donna Lewis</a:t>
            </a:r>
          </a:p>
          <a:p>
            <a:pPr algn="l">
              <a:lnSpc>
                <a:spcPts val="2100"/>
              </a:lnSpc>
            </a:pPr>
            <a:r>
              <a:rPr lang="en-US" sz="2100" spc="-60" dirty="0">
                <a:solidFill>
                  <a:srgbClr val="101010"/>
                </a:solidFill>
                <a:latin typeface="Source Sans 3"/>
                <a:ea typeface="Source Sans 3"/>
                <a:cs typeface="Source Sans 3"/>
                <a:sym typeface="Source Sans 3"/>
              </a:rPr>
              <a:t>Dr. Nicole Thomas</a:t>
            </a:r>
          </a:p>
        </p:txBody>
      </p:sp>
      <p:pic>
        <p:nvPicPr>
          <p:cNvPr id="15" name="Picture 14">
            <a:extLst>
              <a:ext uri="{FF2B5EF4-FFF2-40B4-BE49-F238E27FC236}">
                <a16:creationId xmlns:a16="http://schemas.microsoft.com/office/drawing/2014/main" id="{192142E0-56E2-BEE2-BF14-31266F1FD3B8}"/>
              </a:ext>
            </a:extLst>
          </p:cNvPr>
          <p:cNvPicPr>
            <a:picLocks noChangeAspect="1"/>
          </p:cNvPicPr>
          <p:nvPr/>
        </p:nvPicPr>
        <p:blipFill>
          <a:blip r:embed="rId4"/>
          <a:stretch>
            <a:fillRect/>
          </a:stretch>
        </p:blipFill>
        <p:spPr>
          <a:xfrm>
            <a:off x="10841026" y="519299"/>
            <a:ext cx="7446974" cy="92484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314810E6-11D3-06E3-7312-C3CB631DC54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06FD27A-5B8A-D2B3-CD76-A079AD803D4C}"/>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C3516DC1-54E1-C2B8-5A55-8ED98A4E764F}"/>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2E80FBC6-8AF9-173D-1793-9A5237891144}"/>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4CD44C85-782F-E5C6-A1A4-991A3FD80957}"/>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60C61B62-78B3-5D66-F6BA-F8D3B057EED0}"/>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25E77C02-7481-7A2F-561B-BBC7FDACC062}"/>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859CB858-4413-514C-4A3E-9EF5DF72AD50}"/>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0D6D002D-C3ED-90CA-2367-1060B38525AC}"/>
              </a:ext>
            </a:extLst>
          </p:cNvPr>
          <p:cNvSpPr txBox="1"/>
          <p:nvPr/>
        </p:nvSpPr>
        <p:spPr>
          <a:xfrm>
            <a:off x="1028700" y="1021096"/>
            <a:ext cx="135255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Executive Summary</a:t>
            </a:r>
          </a:p>
        </p:txBody>
      </p:sp>
      <p:sp>
        <p:nvSpPr>
          <p:cNvPr id="10" name="TextBox 10">
            <a:extLst>
              <a:ext uri="{FF2B5EF4-FFF2-40B4-BE49-F238E27FC236}">
                <a16:creationId xmlns:a16="http://schemas.microsoft.com/office/drawing/2014/main" id="{1E916C9C-0EB9-5D92-29B8-1F099E85E3AF}"/>
              </a:ext>
            </a:extLst>
          </p:cNvPr>
          <p:cNvSpPr txBox="1"/>
          <p:nvPr/>
        </p:nvSpPr>
        <p:spPr>
          <a:xfrm>
            <a:off x="1028701" y="2248452"/>
            <a:ext cx="10096500" cy="4591642"/>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Love Impact Coalition successfully conducted a comprehensive free health clinic providing  dental, vision, and medical services to the community. </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The event served </a:t>
            </a:r>
            <a:r>
              <a:rPr lang="en-US" sz="2800" b="1" spc="-60" dirty="0">
                <a:solidFill>
                  <a:srgbClr val="101010"/>
                </a:solidFill>
                <a:latin typeface="Source Sans 3"/>
                <a:ea typeface="Source Sans 3"/>
                <a:cs typeface="Source Sans 3"/>
                <a:sym typeface="Source Sans 3"/>
              </a:rPr>
              <a:t>497 registered patients  </a:t>
            </a:r>
            <a:r>
              <a:rPr lang="en-US" sz="2800" spc="-60" dirty="0">
                <a:solidFill>
                  <a:srgbClr val="101010"/>
                </a:solidFill>
                <a:latin typeface="Source Sans 3"/>
                <a:ea typeface="Source Sans 3"/>
                <a:cs typeface="Source Sans 3"/>
                <a:sym typeface="Source Sans 3"/>
              </a:rPr>
              <a:t>with the </a:t>
            </a:r>
            <a:r>
              <a:rPr lang="en-US" sz="2800" b="1" spc="-60" dirty="0">
                <a:solidFill>
                  <a:srgbClr val="101010"/>
                </a:solidFill>
                <a:latin typeface="Source Sans 3"/>
                <a:ea typeface="Source Sans 3"/>
                <a:cs typeface="Source Sans 3"/>
                <a:sym typeface="Source Sans 3"/>
              </a:rPr>
              <a:t>support of 212 volunteers</a:t>
            </a:r>
            <a:r>
              <a:rPr lang="en-US" sz="2800" spc="-60" dirty="0">
                <a:solidFill>
                  <a:srgbClr val="101010"/>
                </a:solidFill>
                <a:latin typeface="Source Sans 3"/>
                <a:ea typeface="Source Sans 3"/>
                <a:cs typeface="Source Sans 3"/>
                <a:sym typeface="Source Sans 3"/>
              </a:rPr>
              <a:t>, delivering essential healthcare services to those in need.  </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The combined value of healthcare services and volunteer labor </a:t>
            </a:r>
            <a:r>
              <a:rPr lang="en-US" sz="2800" b="1" spc="-60" dirty="0">
                <a:solidFill>
                  <a:srgbClr val="101010"/>
                </a:solidFill>
                <a:latin typeface="Source Sans 3"/>
                <a:ea typeface="Source Sans 3"/>
                <a:cs typeface="Source Sans 3"/>
                <a:sym typeface="Source Sans 3"/>
              </a:rPr>
              <a:t>exceeded $400,000</a:t>
            </a:r>
            <a:r>
              <a:rPr lang="en-US" sz="2800" spc="-60" dirty="0">
                <a:solidFill>
                  <a:srgbClr val="101010"/>
                </a:solidFill>
                <a:latin typeface="Source Sans 3"/>
                <a:ea typeface="Source Sans 3"/>
                <a:cs typeface="Source Sans 3"/>
                <a:sym typeface="Source Sans 3"/>
              </a:rPr>
              <a:t>,  demonstrating the significant community impact of this single-day event.</a:t>
            </a:r>
          </a:p>
          <a:p>
            <a:pPr marL="800100" lvl="1" indent="-342900">
              <a:buFont typeface="Arial" panose="020B0604020202020204" pitchFamily="34" charset="0"/>
              <a:buChar char="•"/>
            </a:pPr>
            <a:endParaRPr lang="en-US" sz="2800" spc="-60" dirty="0">
              <a:solidFill>
                <a:srgbClr val="101010"/>
              </a:solidFill>
              <a:latin typeface="Source Sans 3"/>
              <a:ea typeface="Source Sans 3"/>
              <a:cs typeface="Source Sans 3"/>
              <a:sym typeface="Source Sans 3"/>
            </a:endParaRPr>
          </a:p>
          <a:p>
            <a:pPr algn="l"/>
            <a:endParaRPr lang="en-US" sz="2800" spc="-60" dirty="0">
              <a:solidFill>
                <a:srgbClr val="101010"/>
              </a:solidFill>
              <a:latin typeface="Source Sans 3"/>
              <a:ea typeface="Source Sans 3"/>
              <a:cs typeface="Source Sans 3"/>
              <a:sym typeface="Source Sans 3"/>
            </a:endParaRPr>
          </a:p>
          <a:p>
            <a:pPr algn="l">
              <a:lnSpc>
                <a:spcPts val="2100"/>
              </a:lnSpc>
            </a:pPr>
            <a:endParaRPr lang="en-US" sz="2100" spc="-60" dirty="0">
              <a:solidFill>
                <a:srgbClr val="101010"/>
              </a:solidFill>
              <a:latin typeface="Source Sans 3"/>
              <a:ea typeface="Source Sans 3"/>
              <a:cs typeface="Source Sans 3"/>
              <a:sym typeface="Source Sans 3"/>
            </a:endParaRPr>
          </a:p>
        </p:txBody>
      </p:sp>
      <p:pic>
        <p:nvPicPr>
          <p:cNvPr id="12" name="Picture 11">
            <a:extLst>
              <a:ext uri="{FF2B5EF4-FFF2-40B4-BE49-F238E27FC236}">
                <a16:creationId xmlns:a16="http://schemas.microsoft.com/office/drawing/2014/main" id="{18F894D9-9B12-40CE-986A-9E495983EE0F}"/>
              </a:ext>
            </a:extLst>
          </p:cNvPr>
          <p:cNvPicPr>
            <a:picLocks noChangeAspect="1"/>
          </p:cNvPicPr>
          <p:nvPr/>
        </p:nvPicPr>
        <p:blipFill>
          <a:blip r:embed="rId3">
            <a:extLst>
              <a:ext uri="{28A0092B-C50C-407E-A947-70E740481C1C}">
                <a14:useLocalDpi xmlns:a14="http://schemas.microsoft.com/office/drawing/2010/main" val="0"/>
              </a:ext>
            </a:extLst>
          </a:blip>
          <a:srcRect t="19764" b="21329"/>
          <a:stretch>
            <a:fillRect/>
          </a:stretch>
        </p:blipFill>
        <p:spPr>
          <a:xfrm>
            <a:off x="11353800" y="331507"/>
            <a:ext cx="6463488" cy="8232384"/>
          </a:xfrm>
          <a:prstGeom prst="rect">
            <a:avLst/>
          </a:prstGeom>
        </p:spPr>
      </p:pic>
    </p:spTree>
    <p:extLst>
      <p:ext uri="{BB962C8B-B14F-4D97-AF65-F5344CB8AC3E}">
        <p14:creationId xmlns:p14="http://schemas.microsoft.com/office/powerpoint/2010/main" val="2909478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563A0D15-F4F7-04B2-B136-77D8A122555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F219397-4365-9AAD-D767-10E6C6FC0297}"/>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D6071484-E0BC-784B-D825-09AE896B0EB4}"/>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5A964764-3385-91D0-F8BE-B26FBE12C18D}"/>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7736E4AF-BA6F-9388-FF81-01A9DDD0F629}"/>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245EF85E-3D03-DB9B-0645-52D18ABF6D40}"/>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7F11A028-F5C3-9052-EE82-4EB466D574CC}"/>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1A507E3D-C97E-C6EE-B2E3-724FD73E52AF}"/>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B7E14DEC-F45C-FF73-9B76-86A5B4FF5125}"/>
              </a:ext>
            </a:extLst>
          </p:cNvPr>
          <p:cNvSpPr txBox="1"/>
          <p:nvPr/>
        </p:nvSpPr>
        <p:spPr>
          <a:xfrm>
            <a:off x="1028700" y="1021096"/>
            <a:ext cx="13525500" cy="195431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Free Clinic Event:  Patient Services Overview</a:t>
            </a:r>
          </a:p>
        </p:txBody>
      </p:sp>
      <p:sp>
        <p:nvSpPr>
          <p:cNvPr id="10" name="TextBox 10">
            <a:extLst>
              <a:ext uri="{FF2B5EF4-FFF2-40B4-BE49-F238E27FC236}">
                <a16:creationId xmlns:a16="http://schemas.microsoft.com/office/drawing/2014/main" id="{0F4A319B-264E-23C7-7B98-5C912FDA4890}"/>
              </a:ext>
            </a:extLst>
          </p:cNvPr>
          <p:cNvSpPr txBox="1"/>
          <p:nvPr/>
        </p:nvSpPr>
        <p:spPr>
          <a:xfrm>
            <a:off x="1038639" y="2975414"/>
            <a:ext cx="10086561" cy="2437206"/>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The clinic registered a total of </a:t>
            </a:r>
            <a:r>
              <a:rPr lang="en-US" sz="2800" b="1" spc="-60" dirty="0">
                <a:solidFill>
                  <a:srgbClr val="101010"/>
                </a:solidFill>
                <a:latin typeface="Source Sans 3"/>
                <a:ea typeface="Source Sans 3"/>
                <a:cs typeface="Source Sans 3"/>
                <a:sym typeface="Source Sans 3"/>
              </a:rPr>
              <a:t>497 patients </a:t>
            </a:r>
            <a:r>
              <a:rPr lang="en-US" sz="2800" spc="-60" dirty="0">
                <a:solidFill>
                  <a:srgbClr val="101010"/>
                </a:solidFill>
                <a:latin typeface="Source Sans 3"/>
                <a:ea typeface="Source Sans 3"/>
                <a:cs typeface="Source Sans 3"/>
                <a:sym typeface="Source Sans 3"/>
              </a:rPr>
              <a:t>who received access to dental, vision, and medical care. Vision services were particularly robust, with significant patient engagement across multiple service categories.</a:t>
            </a:r>
          </a:p>
          <a:p>
            <a:pPr algn="l"/>
            <a:endParaRPr lang="en-US" sz="2800" spc="-60" dirty="0">
              <a:solidFill>
                <a:srgbClr val="101010"/>
              </a:solidFill>
              <a:latin typeface="Source Sans 3"/>
              <a:ea typeface="Source Sans 3"/>
              <a:cs typeface="Source Sans 3"/>
              <a:sym typeface="Source Sans 3"/>
            </a:endParaRPr>
          </a:p>
          <a:p>
            <a:pPr algn="l">
              <a:lnSpc>
                <a:spcPts val="2100"/>
              </a:lnSpc>
            </a:pPr>
            <a:endParaRPr lang="en-US" sz="2100" spc="-60" dirty="0">
              <a:solidFill>
                <a:srgbClr val="101010"/>
              </a:solidFill>
              <a:latin typeface="Source Sans 3"/>
              <a:ea typeface="Source Sans 3"/>
              <a:cs typeface="Source Sans 3"/>
              <a:sym typeface="Source Sans 3"/>
            </a:endParaRPr>
          </a:p>
        </p:txBody>
      </p:sp>
      <p:pic>
        <p:nvPicPr>
          <p:cNvPr id="12" name="Picture 11">
            <a:extLst>
              <a:ext uri="{FF2B5EF4-FFF2-40B4-BE49-F238E27FC236}">
                <a16:creationId xmlns:a16="http://schemas.microsoft.com/office/drawing/2014/main" id="{C8446504-261A-8E24-FB99-CCA0305E9FE2}"/>
              </a:ext>
            </a:extLst>
          </p:cNvPr>
          <p:cNvPicPr>
            <a:picLocks noChangeAspect="1"/>
          </p:cNvPicPr>
          <p:nvPr/>
        </p:nvPicPr>
        <p:blipFill>
          <a:blip r:embed="rId3">
            <a:extLst>
              <a:ext uri="{28A0092B-C50C-407E-A947-70E740481C1C}">
                <a14:useLocalDpi xmlns:a14="http://schemas.microsoft.com/office/drawing/2010/main" val="0"/>
              </a:ext>
            </a:extLst>
          </a:blip>
          <a:srcRect t="21092" b="20974"/>
          <a:stretch>
            <a:fillRect/>
          </a:stretch>
        </p:blipFill>
        <p:spPr>
          <a:xfrm>
            <a:off x="11582400" y="446955"/>
            <a:ext cx="6101351" cy="7642634"/>
          </a:xfrm>
          <a:prstGeom prst="rect">
            <a:avLst/>
          </a:prstGeom>
        </p:spPr>
      </p:pic>
    </p:spTree>
    <p:extLst>
      <p:ext uri="{BB962C8B-B14F-4D97-AF65-F5344CB8AC3E}">
        <p14:creationId xmlns:p14="http://schemas.microsoft.com/office/powerpoint/2010/main" val="1519863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79097F3D-2BB4-4871-591C-359A7D2203C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024709-AAF7-8819-FCE1-831B8B480CF2}"/>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CF3BB0FF-82D1-B060-8C1B-54701E01718E}"/>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F43F48A5-38C6-5CEB-4D3C-9F76371DCAF9}"/>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8C99F938-3D95-41B3-8B1C-9397F5544919}"/>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916580B9-462C-D9D8-9C09-2C427A5A2774}"/>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C5E3DF0C-7391-0EC6-1A43-FB4795280556}"/>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D852B16B-9131-1CED-C921-E49C69B70FE8}"/>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D31CE270-93CA-C5BE-A692-6A22BAC640C5}"/>
              </a:ext>
            </a:extLst>
          </p:cNvPr>
          <p:cNvSpPr txBox="1"/>
          <p:nvPr/>
        </p:nvSpPr>
        <p:spPr>
          <a:xfrm>
            <a:off x="1028700" y="822126"/>
            <a:ext cx="135255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Vision Services Delivered</a:t>
            </a:r>
          </a:p>
        </p:txBody>
      </p:sp>
      <p:sp>
        <p:nvSpPr>
          <p:cNvPr id="10" name="TextBox 10">
            <a:extLst>
              <a:ext uri="{FF2B5EF4-FFF2-40B4-BE49-F238E27FC236}">
                <a16:creationId xmlns:a16="http://schemas.microsoft.com/office/drawing/2014/main" id="{1DF41180-A626-A39A-83EF-DB7D79D45209}"/>
              </a:ext>
            </a:extLst>
          </p:cNvPr>
          <p:cNvSpPr txBox="1"/>
          <p:nvPr/>
        </p:nvSpPr>
        <p:spPr>
          <a:xfrm>
            <a:off x="1028700" y="1935857"/>
            <a:ext cx="13954199" cy="1575431"/>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147 patients received comprehensive eye examinations</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161 patients received basic prescription eyeglasses</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29 patients received progressive lenses</a:t>
            </a:r>
          </a:p>
          <a:p>
            <a:pPr algn="l">
              <a:lnSpc>
                <a:spcPts val="2100"/>
              </a:lnSpc>
            </a:pPr>
            <a:endParaRPr lang="en-US" sz="2100" spc="-60" dirty="0">
              <a:solidFill>
                <a:srgbClr val="101010"/>
              </a:solidFill>
              <a:latin typeface="Source Sans 3"/>
              <a:ea typeface="Source Sans 3"/>
              <a:cs typeface="Source Sans 3"/>
              <a:sym typeface="Source Sans 3"/>
            </a:endParaRPr>
          </a:p>
        </p:txBody>
      </p:sp>
      <p:sp>
        <p:nvSpPr>
          <p:cNvPr id="12" name="TextBox 9">
            <a:extLst>
              <a:ext uri="{FF2B5EF4-FFF2-40B4-BE49-F238E27FC236}">
                <a16:creationId xmlns:a16="http://schemas.microsoft.com/office/drawing/2014/main" id="{E8CD9768-BCBA-5D06-9622-19F642238FEF}"/>
              </a:ext>
            </a:extLst>
          </p:cNvPr>
          <p:cNvSpPr txBox="1"/>
          <p:nvPr/>
        </p:nvSpPr>
        <p:spPr>
          <a:xfrm>
            <a:off x="1002196" y="3644165"/>
            <a:ext cx="135255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Financial Impact</a:t>
            </a:r>
          </a:p>
        </p:txBody>
      </p:sp>
      <p:sp>
        <p:nvSpPr>
          <p:cNvPr id="14" name="TextBox 10">
            <a:extLst>
              <a:ext uri="{FF2B5EF4-FFF2-40B4-BE49-F238E27FC236}">
                <a16:creationId xmlns:a16="http://schemas.microsoft.com/office/drawing/2014/main" id="{408D24DC-8DE1-A614-CBBF-AF0F436C0C2B}"/>
              </a:ext>
            </a:extLst>
          </p:cNvPr>
          <p:cNvSpPr txBox="1"/>
          <p:nvPr/>
        </p:nvSpPr>
        <p:spPr>
          <a:xfrm>
            <a:off x="1143000" y="4654224"/>
            <a:ext cx="13954199" cy="1723549"/>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Eye exams value: $29,400</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Basic prescription eyeglasses value: $40,250</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Progressive prescription eyeglasses value: $10,875</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vision services value delivered: $80,525</a:t>
            </a:r>
            <a:endParaRPr lang="en-US" sz="2100" spc="-60" dirty="0">
              <a:solidFill>
                <a:srgbClr val="101010"/>
              </a:solidFill>
              <a:latin typeface="Source Sans 3"/>
              <a:ea typeface="Source Sans 3"/>
              <a:cs typeface="Source Sans 3"/>
              <a:sym typeface="Source Sans 3"/>
            </a:endParaRPr>
          </a:p>
        </p:txBody>
      </p:sp>
      <p:sp>
        <p:nvSpPr>
          <p:cNvPr id="16" name="TextBox 10">
            <a:extLst>
              <a:ext uri="{FF2B5EF4-FFF2-40B4-BE49-F238E27FC236}">
                <a16:creationId xmlns:a16="http://schemas.microsoft.com/office/drawing/2014/main" id="{543D2926-6EC9-DD1A-02F5-FB7EF2E51972}"/>
              </a:ext>
            </a:extLst>
          </p:cNvPr>
          <p:cNvSpPr txBox="1"/>
          <p:nvPr/>
        </p:nvSpPr>
        <p:spPr>
          <a:xfrm>
            <a:off x="1143000" y="6795281"/>
            <a:ext cx="16383000" cy="1723549"/>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These vision services addressed a critical healthcare need, providing both diagnostic care and corrective eyewear to improve patients' quality of life and daily functioning. </a:t>
            </a:r>
            <a:r>
              <a:rPr lang="en-US" sz="2800" b="1" spc="-60" dirty="0">
                <a:solidFill>
                  <a:srgbClr val="101010"/>
                </a:solidFill>
                <a:latin typeface="Source Sans 3"/>
                <a:ea typeface="Source Sans 3"/>
                <a:cs typeface="Source Sans 3"/>
                <a:sym typeface="Source Sans 3"/>
              </a:rPr>
              <a:t>The total value of vision care delivered exceeded $80,000</a:t>
            </a:r>
            <a:r>
              <a:rPr lang="en-US" sz="2800" spc="-60" dirty="0">
                <a:solidFill>
                  <a:srgbClr val="101010"/>
                </a:solidFill>
                <a:latin typeface="Source Sans 3"/>
                <a:ea typeface="Source Sans 3"/>
                <a:cs typeface="Source Sans 3"/>
                <a:sym typeface="Source Sans 3"/>
              </a:rPr>
              <a:t>, representing substantial healthcare access for individuals who might otherwise go without essential vision correction.</a:t>
            </a:r>
            <a:endParaRPr lang="en-US" sz="2100" spc="-60" dirty="0">
              <a:solidFill>
                <a:srgbClr val="101010"/>
              </a:solidFill>
              <a:latin typeface="Source Sans 3"/>
              <a:ea typeface="Source Sans 3"/>
              <a:cs typeface="Source Sans 3"/>
              <a:sym typeface="Source Sans 3"/>
            </a:endParaRPr>
          </a:p>
        </p:txBody>
      </p:sp>
      <p:sp>
        <p:nvSpPr>
          <p:cNvPr id="17" name="Rectangle 16">
            <a:extLst>
              <a:ext uri="{FF2B5EF4-FFF2-40B4-BE49-F238E27FC236}">
                <a16:creationId xmlns:a16="http://schemas.microsoft.com/office/drawing/2014/main" id="{467B8F43-58EF-2E25-6B73-718B4F4BA7B7}"/>
              </a:ext>
            </a:extLst>
          </p:cNvPr>
          <p:cNvSpPr/>
          <p:nvPr/>
        </p:nvSpPr>
        <p:spPr>
          <a:xfrm>
            <a:off x="1035326" y="6673655"/>
            <a:ext cx="16752404" cy="1941114"/>
          </a:xfrm>
          <a:prstGeom prst="rect">
            <a:avLst/>
          </a:prstGeom>
          <a:noFill/>
          <a:ln w="76200">
            <a:solidFill>
              <a:srgbClr val="297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2E4C695-7D10-A319-23C0-086AD1E4B059}"/>
              </a:ext>
            </a:extLst>
          </p:cNvPr>
          <p:cNvPicPr>
            <a:picLocks noChangeAspect="1"/>
          </p:cNvPicPr>
          <p:nvPr/>
        </p:nvPicPr>
        <p:blipFill>
          <a:blip r:embed="rId3">
            <a:extLst>
              <a:ext uri="{28A0092B-C50C-407E-A947-70E740481C1C}">
                <a14:useLocalDpi xmlns:a14="http://schemas.microsoft.com/office/drawing/2010/main" val="0"/>
              </a:ext>
            </a:extLst>
          </a:blip>
          <a:srcRect t="21747" b="20320"/>
          <a:stretch>
            <a:fillRect/>
          </a:stretch>
        </p:blipFill>
        <p:spPr>
          <a:xfrm>
            <a:off x="13106400" y="392953"/>
            <a:ext cx="4725396" cy="5919096"/>
          </a:xfrm>
          <a:prstGeom prst="rect">
            <a:avLst/>
          </a:prstGeom>
        </p:spPr>
      </p:pic>
    </p:spTree>
    <p:extLst>
      <p:ext uri="{BB962C8B-B14F-4D97-AF65-F5344CB8AC3E}">
        <p14:creationId xmlns:p14="http://schemas.microsoft.com/office/powerpoint/2010/main" val="1675333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87060910-58FC-9782-0276-F259A305E67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76FE64-C9A2-CC65-626B-8894EE7763DB}"/>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5C59668E-88DC-17CF-7802-D1DE7AC9219A}"/>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AC3915AB-6561-203E-761D-3057541FD1CD}"/>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FBFC28FB-47C2-70A8-5D01-00B6F00D153C}"/>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F18BBA9F-78AC-4A39-5FB8-7027E38E12B3}"/>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F39F572A-2889-FADD-0422-BD10645EC1D9}"/>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BF28CB5A-5159-FC76-9AFB-4C73C69B8725}"/>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943A328C-64F7-9E15-18AD-66B9E5908F36}"/>
              </a:ext>
            </a:extLst>
          </p:cNvPr>
          <p:cNvSpPr txBox="1"/>
          <p:nvPr/>
        </p:nvSpPr>
        <p:spPr>
          <a:xfrm>
            <a:off x="1028700" y="822126"/>
            <a:ext cx="135255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Dental Services Delivered</a:t>
            </a:r>
          </a:p>
        </p:txBody>
      </p:sp>
      <p:sp>
        <p:nvSpPr>
          <p:cNvPr id="10" name="TextBox 10">
            <a:extLst>
              <a:ext uri="{FF2B5EF4-FFF2-40B4-BE49-F238E27FC236}">
                <a16:creationId xmlns:a16="http://schemas.microsoft.com/office/drawing/2014/main" id="{2483E401-B678-B873-E317-AE1129B6D561}"/>
              </a:ext>
            </a:extLst>
          </p:cNvPr>
          <p:cNvSpPr txBox="1"/>
          <p:nvPr/>
        </p:nvSpPr>
        <p:spPr>
          <a:xfrm>
            <a:off x="1028700" y="1935857"/>
            <a:ext cx="15981062" cy="3877985"/>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patients examined/received X-rays: 146</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Patients treated: 114</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Patients referred for additional care: 32</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Fillings performed: 27</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Extractions performed: 150</a:t>
            </a:r>
          </a:p>
          <a:p>
            <a:endParaRPr lang="en-US" sz="2800" spc="-60" dirty="0">
              <a:solidFill>
                <a:srgbClr val="101010"/>
              </a:solidFill>
              <a:latin typeface="Source Sans 3"/>
              <a:ea typeface="Source Sans 3"/>
              <a:cs typeface="Source Sans 3"/>
              <a:sym typeface="Source Sans 3"/>
            </a:endParaRPr>
          </a:p>
          <a:p>
            <a:r>
              <a:rPr lang="en-US" sz="2800" b="1" spc="-60" dirty="0">
                <a:solidFill>
                  <a:srgbClr val="101010"/>
                </a:solidFill>
                <a:latin typeface="Source Sans 3"/>
                <a:ea typeface="Source Sans 3"/>
                <a:cs typeface="Source Sans 3"/>
                <a:sym typeface="Source Sans 3"/>
              </a:rPr>
              <a:t>Overall Dental Impact</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patients seen (treatment + hygiene): 295</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patients treated: 242</a:t>
            </a:r>
          </a:p>
        </p:txBody>
      </p:sp>
      <p:sp>
        <p:nvSpPr>
          <p:cNvPr id="16" name="TextBox 10">
            <a:extLst>
              <a:ext uri="{FF2B5EF4-FFF2-40B4-BE49-F238E27FC236}">
                <a16:creationId xmlns:a16="http://schemas.microsoft.com/office/drawing/2014/main" id="{210E0B33-38DD-B1F7-C206-B300B52B8565}"/>
              </a:ext>
            </a:extLst>
          </p:cNvPr>
          <p:cNvSpPr txBox="1"/>
          <p:nvPr/>
        </p:nvSpPr>
        <p:spPr>
          <a:xfrm>
            <a:off x="1229717" y="6360635"/>
            <a:ext cx="16383000" cy="2154436"/>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The dental services addressed critical oral health needs in the community, with 150 extractions indicating significant untreated dental disease among patients. The combination of restorative treatment and preventive care demonstrates a comprehensive approach to improving oral health outcomes. </a:t>
            </a:r>
            <a:r>
              <a:rPr lang="en-US" sz="2800" b="1" spc="-60" dirty="0">
                <a:solidFill>
                  <a:srgbClr val="101010"/>
                </a:solidFill>
                <a:latin typeface="Source Sans 3"/>
                <a:ea typeface="Source Sans 3"/>
                <a:cs typeface="Source Sans 3"/>
                <a:sym typeface="Source Sans 3"/>
              </a:rPr>
              <a:t>The total value of care delivered exceeded $105,000</a:t>
            </a:r>
            <a:r>
              <a:rPr lang="en-US" sz="2800" spc="-60" dirty="0">
                <a:solidFill>
                  <a:srgbClr val="101010"/>
                </a:solidFill>
                <a:latin typeface="Source Sans 3"/>
                <a:ea typeface="Source Sans 3"/>
                <a:cs typeface="Source Sans 3"/>
                <a:sym typeface="Source Sans 3"/>
              </a:rPr>
              <a:t>, representing substantial healthcare access for individuals who might otherwise go without dental treatment.</a:t>
            </a:r>
            <a:endParaRPr lang="en-US" sz="2100" spc="-60" dirty="0">
              <a:solidFill>
                <a:srgbClr val="101010"/>
              </a:solidFill>
              <a:latin typeface="Source Sans 3"/>
              <a:ea typeface="Source Sans 3"/>
              <a:cs typeface="Source Sans 3"/>
              <a:sym typeface="Source Sans 3"/>
            </a:endParaRPr>
          </a:p>
        </p:txBody>
      </p:sp>
      <p:sp>
        <p:nvSpPr>
          <p:cNvPr id="17" name="Rectangle 16">
            <a:extLst>
              <a:ext uri="{FF2B5EF4-FFF2-40B4-BE49-F238E27FC236}">
                <a16:creationId xmlns:a16="http://schemas.microsoft.com/office/drawing/2014/main" id="{EC49CDE5-32E5-A790-F7F2-6542998DA591}"/>
              </a:ext>
            </a:extLst>
          </p:cNvPr>
          <p:cNvSpPr/>
          <p:nvPr/>
        </p:nvSpPr>
        <p:spPr>
          <a:xfrm>
            <a:off x="1045015" y="6248483"/>
            <a:ext cx="16752404" cy="2371125"/>
          </a:xfrm>
          <a:prstGeom prst="rect">
            <a:avLst/>
          </a:prstGeom>
          <a:noFill/>
          <a:ln w="76200">
            <a:solidFill>
              <a:srgbClr val="2974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0">
            <a:extLst>
              <a:ext uri="{FF2B5EF4-FFF2-40B4-BE49-F238E27FC236}">
                <a16:creationId xmlns:a16="http://schemas.microsoft.com/office/drawing/2014/main" id="{034CCB67-A940-45DA-9594-0F8BA9BD39DA}"/>
              </a:ext>
            </a:extLst>
          </p:cNvPr>
          <p:cNvSpPr txBox="1"/>
          <p:nvPr/>
        </p:nvSpPr>
        <p:spPr>
          <a:xfrm>
            <a:off x="8787526" y="1848908"/>
            <a:ext cx="8425257" cy="2154436"/>
          </a:xfrm>
          <a:prstGeom prst="rect">
            <a:avLst/>
          </a:prstGeom>
        </p:spPr>
        <p:txBody>
          <a:bodyPr wrap="square" lIns="0" tIns="0" rIns="0" bIns="0" rtlCol="0" anchor="t">
            <a:spAutoFit/>
          </a:bodyPr>
          <a:lstStyle/>
          <a:p>
            <a:r>
              <a:rPr lang="en-US" sz="2800" b="1" spc="-60" dirty="0">
                <a:solidFill>
                  <a:srgbClr val="101010"/>
                </a:solidFill>
                <a:latin typeface="Source Sans 3"/>
                <a:ea typeface="Source Sans 3"/>
                <a:cs typeface="Source Sans 3"/>
                <a:sym typeface="Source Sans 3"/>
              </a:rPr>
              <a:t>Preventive/Hygiene Services</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hygiene patients: 149</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Patients receiving prophylaxis (cleaning): 128</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Patients receiving fluoride treatment: 122</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Hygiene services not provided: 21</a:t>
            </a:r>
          </a:p>
        </p:txBody>
      </p:sp>
      <p:sp>
        <p:nvSpPr>
          <p:cNvPr id="18" name="TextBox 10">
            <a:extLst>
              <a:ext uri="{FF2B5EF4-FFF2-40B4-BE49-F238E27FC236}">
                <a16:creationId xmlns:a16="http://schemas.microsoft.com/office/drawing/2014/main" id="{01C10671-6B0E-BF74-5A0D-BB27A8D71C7C}"/>
              </a:ext>
            </a:extLst>
          </p:cNvPr>
          <p:cNvSpPr txBox="1"/>
          <p:nvPr/>
        </p:nvSpPr>
        <p:spPr>
          <a:xfrm>
            <a:off x="8615881" y="4827030"/>
            <a:ext cx="8425257" cy="1292662"/>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dental care value delivered: $84,467</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hygiene care value delivered: $21,000</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overall dental care value delivered: $105,46</a:t>
            </a:r>
            <a:endParaRPr lang="en-US" sz="2100" spc="-60" dirty="0">
              <a:solidFill>
                <a:srgbClr val="101010"/>
              </a:solidFill>
              <a:latin typeface="Source Sans 3"/>
              <a:ea typeface="Source Sans 3"/>
              <a:cs typeface="Source Sans 3"/>
              <a:sym typeface="Source Sans 3"/>
            </a:endParaRPr>
          </a:p>
        </p:txBody>
      </p:sp>
      <p:pic>
        <p:nvPicPr>
          <p:cNvPr id="12" name="Picture 11">
            <a:extLst>
              <a:ext uri="{FF2B5EF4-FFF2-40B4-BE49-F238E27FC236}">
                <a16:creationId xmlns:a16="http://schemas.microsoft.com/office/drawing/2014/main" id="{3F2D404C-6575-2FB3-E410-6AEFA04CE601}"/>
              </a:ext>
            </a:extLst>
          </p:cNvPr>
          <p:cNvPicPr>
            <a:picLocks noChangeAspect="1"/>
          </p:cNvPicPr>
          <p:nvPr/>
        </p:nvPicPr>
        <p:blipFill>
          <a:blip r:embed="rId3">
            <a:extLst>
              <a:ext uri="{28A0092B-C50C-407E-A947-70E740481C1C}">
                <a14:useLocalDpi xmlns:a14="http://schemas.microsoft.com/office/drawing/2010/main" val="0"/>
              </a:ext>
            </a:extLst>
          </a:blip>
          <a:srcRect t="18513" b="19685"/>
          <a:stretch>
            <a:fillRect/>
          </a:stretch>
        </p:blipFill>
        <p:spPr>
          <a:xfrm>
            <a:off x="15560134" y="327820"/>
            <a:ext cx="2409763" cy="3220026"/>
          </a:xfrm>
          <a:prstGeom prst="rect">
            <a:avLst/>
          </a:prstGeom>
        </p:spPr>
      </p:pic>
    </p:spTree>
    <p:extLst>
      <p:ext uri="{BB962C8B-B14F-4D97-AF65-F5344CB8AC3E}">
        <p14:creationId xmlns:p14="http://schemas.microsoft.com/office/powerpoint/2010/main" val="3177068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09F0FA92-C830-3060-7579-0CF3A89857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A3BAB97-74E8-FE64-717C-E5053FA349FD}"/>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2AAFE7C7-DE2D-1A5D-8ACE-B00941455D9B}"/>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83BBB947-A0A3-C35E-D67E-59679E79CE36}"/>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E45E5397-FAF3-5B17-980E-8DC71DF01614}"/>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CCB1BF13-D51E-05FC-EA99-516B1A9E799E}"/>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A8A0F5C0-1CCB-FC4E-69AA-677D8253E136}"/>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C116A875-F532-F478-8BAE-B01A74C7E197}"/>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02DD02E0-7909-2510-5402-430910A281E4}"/>
              </a:ext>
            </a:extLst>
          </p:cNvPr>
          <p:cNvSpPr txBox="1"/>
          <p:nvPr/>
        </p:nvSpPr>
        <p:spPr>
          <a:xfrm>
            <a:off x="1028700" y="822126"/>
            <a:ext cx="135255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Medical Services Delivered</a:t>
            </a:r>
          </a:p>
        </p:txBody>
      </p:sp>
      <p:sp>
        <p:nvSpPr>
          <p:cNvPr id="10" name="TextBox 10">
            <a:extLst>
              <a:ext uri="{FF2B5EF4-FFF2-40B4-BE49-F238E27FC236}">
                <a16:creationId xmlns:a16="http://schemas.microsoft.com/office/drawing/2014/main" id="{D7BA2A03-1834-7863-C3E6-4743D5BCBD76}"/>
              </a:ext>
            </a:extLst>
          </p:cNvPr>
          <p:cNvSpPr txBox="1"/>
          <p:nvPr/>
        </p:nvSpPr>
        <p:spPr>
          <a:xfrm>
            <a:off x="1028700" y="1935857"/>
            <a:ext cx="15981062" cy="4739759"/>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Total patients receiving care through clinic’s medical department:  64</a:t>
            </a:r>
          </a:p>
          <a:p>
            <a:endParaRPr lang="en-US" sz="1200" spc="-60" dirty="0">
              <a:solidFill>
                <a:srgbClr val="101010"/>
              </a:solidFill>
              <a:latin typeface="Source Sans 3"/>
              <a:ea typeface="Source Sans 3"/>
              <a:cs typeface="Source Sans 3"/>
              <a:sym typeface="Source Sans 3"/>
            </a:endParaRPr>
          </a:p>
          <a:p>
            <a:r>
              <a:rPr lang="en-US" sz="2800" spc="-60" dirty="0">
                <a:solidFill>
                  <a:srgbClr val="101010"/>
                </a:solidFill>
                <a:latin typeface="Source Sans 3"/>
                <a:ea typeface="Source Sans 3"/>
                <a:cs typeface="Source Sans 3"/>
                <a:sym typeface="Source Sans 3"/>
              </a:rPr>
              <a:t>The medical department addressed a range of acute and chronic health conditions:  </a:t>
            </a:r>
          </a:p>
          <a:p>
            <a:r>
              <a:rPr lang="en-US" sz="2800" spc="-60" dirty="0">
                <a:solidFill>
                  <a:srgbClr val="101010"/>
                </a:solidFill>
                <a:latin typeface="Source Sans 3"/>
                <a:ea typeface="Source Sans 3"/>
                <a:cs typeface="Source Sans 3"/>
                <a:sym typeface="Source Sans 3"/>
              </a:rPr>
              <a:t>1. Uncontrolled hypertension: 22 patients (34%)</a:t>
            </a:r>
          </a:p>
          <a:p>
            <a:r>
              <a:rPr lang="en-US" sz="2800" spc="-60" dirty="0">
                <a:solidFill>
                  <a:srgbClr val="101010"/>
                </a:solidFill>
                <a:latin typeface="Source Sans 3"/>
                <a:ea typeface="Source Sans 3"/>
                <a:cs typeface="Source Sans 3"/>
                <a:sym typeface="Source Sans 3"/>
              </a:rPr>
              <a:t>2. Physical examination: 11 patients (17%)</a:t>
            </a:r>
          </a:p>
          <a:p>
            <a:r>
              <a:rPr lang="en-US" sz="2800" spc="-60" dirty="0">
                <a:solidFill>
                  <a:srgbClr val="101010"/>
                </a:solidFill>
                <a:latin typeface="Source Sans 3"/>
                <a:ea typeface="Source Sans 3"/>
                <a:cs typeface="Source Sans 3"/>
                <a:sym typeface="Source Sans 3"/>
              </a:rPr>
              <a:t>3. Elevated blood glucose: 11 patients (17%)</a:t>
            </a:r>
          </a:p>
          <a:p>
            <a:r>
              <a:rPr lang="en-US" sz="2800" spc="-60" dirty="0">
                <a:solidFill>
                  <a:srgbClr val="101010"/>
                </a:solidFill>
                <a:latin typeface="Source Sans 3"/>
                <a:ea typeface="Source Sans 3"/>
                <a:cs typeface="Source Sans 3"/>
                <a:sym typeface="Source Sans 3"/>
              </a:rPr>
              <a:t>4. Cough: 3 patients (5%)</a:t>
            </a:r>
          </a:p>
          <a:p>
            <a:r>
              <a:rPr lang="en-US" sz="2800" spc="-60" dirty="0">
                <a:solidFill>
                  <a:srgbClr val="101010"/>
                </a:solidFill>
                <a:latin typeface="Source Sans 3"/>
                <a:ea typeface="Source Sans 3"/>
                <a:cs typeface="Source Sans 3"/>
                <a:sym typeface="Source Sans 3"/>
              </a:rPr>
              <a:t>5. Ear pain: 2 patients (3%</a:t>
            </a:r>
          </a:p>
          <a:p>
            <a:endParaRPr lang="en-US" sz="1600" b="1" spc="-60" dirty="0">
              <a:solidFill>
                <a:srgbClr val="101010"/>
              </a:solidFill>
              <a:latin typeface="Source Sans 3"/>
              <a:ea typeface="Source Sans 3"/>
              <a:cs typeface="Source Sans 3"/>
              <a:sym typeface="Source Sans 3"/>
            </a:endParaRPr>
          </a:p>
          <a:p>
            <a:r>
              <a:rPr lang="en-US" sz="2800" b="1" spc="-60" dirty="0">
                <a:solidFill>
                  <a:srgbClr val="101010"/>
                </a:solidFill>
                <a:latin typeface="Source Sans 3"/>
                <a:ea typeface="Source Sans 3"/>
                <a:cs typeface="Source Sans 3"/>
                <a:sym typeface="Source Sans 3"/>
              </a:rPr>
              <a:t>Clinical Outcomes and Follow-Up Care</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Prescriptions Written:  18</a:t>
            </a:r>
          </a:p>
          <a:p>
            <a:pPr marL="342900" indent="-3429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Referrals Made:  25</a:t>
            </a:r>
          </a:p>
        </p:txBody>
      </p:sp>
      <p:sp>
        <p:nvSpPr>
          <p:cNvPr id="11" name="Rectangle 10">
            <a:extLst>
              <a:ext uri="{FF2B5EF4-FFF2-40B4-BE49-F238E27FC236}">
                <a16:creationId xmlns:a16="http://schemas.microsoft.com/office/drawing/2014/main" id="{A782B248-E5DE-0893-5007-0BC285239266}"/>
              </a:ext>
            </a:extLst>
          </p:cNvPr>
          <p:cNvSpPr/>
          <p:nvPr/>
        </p:nvSpPr>
        <p:spPr>
          <a:xfrm>
            <a:off x="9982200" y="3467358"/>
            <a:ext cx="5715000" cy="3352192"/>
          </a:xfrm>
          <a:prstGeom prst="rect">
            <a:avLst/>
          </a:prstGeom>
          <a:solidFill>
            <a:srgbClr val="2974B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0">
            <a:extLst>
              <a:ext uri="{FF2B5EF4-FFF2-40B4-BE49-F238E27FC236}">
                <a16:creationId xmlns:a16="http://schemas.microsoft.com/office/drawing/2014/main" id="{AEE20878-A38A-110A-461B-F1DCA6B2BB30}"/>
              </a:ext>
            </a:extLst>
          </p:cNvPr>
          <p:cNvSpPr txBox="1"/>
          <p:nvPr/>
        </p:nvSpPr>
        <p:spPr>
          <a:xfrm>
            <a:off x="10134600" y="3696308"/>
            <a:ext cx="5086782" cy="2954655"/>
          </a:xfrm>
          <a:prstGeom prst="rect">
            <a:avLst/>
          </a:prstGeom>
        </p:spPr>
        <p:txBody>
          <a:bodyPr wrap="square" lIns="0" tIns="0" rIns="0" bIns="0" rtlCol="0" anchor="t">
            <a:spAutoFit/>
          </a:bodyPr>
          <a:lstStyle/>
          <a:p>
            <a:r>
              <a:rPr lang="en-US" sz="2400" i="1" spc="-60" dirty="0">
                <a:solidFill>
                  <a:schemeClr val="bg1"/>
                </a:solidFill>
                <a:latin typeface="Source Sans 3"/>
                <a:ea typeface="Source Sans 3"/>
                <a:cs typeface="Source Sans 3"/>
                <a:sym typeface="Source Sans 3"/>
              </a:rPr>
              <a:t>The prevalence of uncontrolled hypertension and elevated blood glucose among patients highlights significant chronic disease management needs within the community. These conditions, if left untreated, can lead to serious health complications including heart disease, stroke, and diabetes.</a:t>
            </a:r>
          </a:p>
        </p:txBody>
      </p:sp>
    </p:spTree>
    <p:extLst>
      <p:ext uri="{BB962C8B-B14F-4D97-AF65-F5344CB8AC3E}">
        <p14:creationId xmlns:p14="http://schemas.microsoft.com/office/powerpoint/2010/main" val="1261053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DCF6C7BD-512C-E4A0-6E9D-03D0CDE24AE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340B496-CD49-6628-20FD-E4A297EC536F}"/>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08319A04-97A8-CAE7-9875-B3B1B94D7772}"/>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176EA1D5-FD32-4B34-B30F-4A6BFDECCB1E}"/>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174E1EB3-002B-EEBC-75B5-1A1A888288DB}"/>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5672D5B1-3B95-30BA-3994-862FFB106F42}"/>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2013455F-F3B9-FC0F-C08B-00D123E44558}"/>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2EF1F41C-A0AC-0BCA-927B-BCE7B1A75954}"/>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C8BFD220-E001-4DCE-0C57-0D8811B14D7E}"/>
              </a:ext>
            </a:extLst>
          </p:cNvPr>
          <p:cNvSpPr txBox="1"/>
          <p:nvPr/>
        </p:nvSpPr>
        <p:spPr>
          <a:xfrm>
            <a:off x="1028700" y="822126"/>
            <a:ext cx="152781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Medical Services Financial Impact</a:t>
            </a:r>
          </a:p>
        </p:txBody>
      </p:sp>
      <p:sp>
        <p:nvSpPr>
          <p:cNvPr id="10" name="TextBox 10">
            <a:extLst>
              <a:ext uri="{FF2B5EF4-FFF2-40B4-BE49-F238E27FC236}">
                <a16:creationId xmlns:a16="http://schemas.microsoft.com/office/drawing/2014/main" id="{F6A744BC-F4F9-2B76-969D-C608F22F53A3}"/>
              </a:ext>
            </a:extLst>
          </p:cNvPr>
          <p:cNvSpPr txBox="1"/>
          <p:nvPr/>
        </p:nvSpPr>
        <p:spPr>
          <a:xfrm>
            <a:off x="1028700" y="1935857"/>
            <a:ext cx="10172527" cy="6032421"/>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Based on national average healthcare costs:</a:t>
            </a:r>
          </a:p>
          <a:p>
            <a:endParaRPr lang="en-US" sz="2800" spc="-60" dirty="0">
              <a:solidFill>
                <a:srgbClr val="101010"/>
              </a:solidFill>
              <a:latin typeface="Source Sans 3"/>
              <a:ea typeface="Source Sans 3"/>
              <a:cs typeface="Source Sans 3"/>
              <a:sym typeface="Source Sans 3"/>
            </a:endParaRP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Primary care visits (64 patients @ $200 average): $12,800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Prescriptions written (18 @ $75 average): $1,350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Specialist referral value (25 @ $300 average future visit cost): $7,500</a:t>
            </a:r>
          </a:p>
          <a:p>
            <a:pPr marL="457200" indent="-457200">
              <a:buFont typeface="Arial" panose="020B0604020202020204" pitchFamily="34" charset="0"/>
              <a:buChar char="•"/>
            </a:pPr>
            <a:r>
              <a:rPr lang="en-US" sz="2800" b="1" spc="-60" dirty="0">
                <a:solidFill>
                  <a:srgbClr val="101010"/>
                </a:solidFill>
                <a:latin typeface="Source Sans 3"/>
                <a:ea typeface="Source Sans 3"/>
                <a:cs typeface="Source Sans 3"/>
                <a:sym typeface="Source Sans 3"/>
              </a:rPr>
              <a:t>Total medical services value delivered: $21,650</a:t>
            </a:r>
          </a:p>
          <a:p>
            <a:endParaRPr lang="en-US" sz="2800" spc="-60" dirty="0">
              <a:solidFill>
                <a:srgbClr val="101010"/>
              </a:solidFill>
              <a:latin typeface="Source Sans 3"/>
              <a:ea typeface="Source Sans 3"/>
              <a:cs typeface="Source Sans 3"/>
              <a:sym typeface="Source Sans 3"/>
            </a:endParaRPr>
          </a:p>
          <a:p>
            <a:r>
              <a:rPr lang="en-US" sz="2800" spc="-60" dirty="0">
                <a:solidFill>
                  <a:srgbClr val="101010"/>
                </a:solidFill>
                <a:latin typeface="Source Sans 3"/>
                <a:ea typeface="Source Sans 3"/>
                <a:cs typeface="Source Sans 3"/>
                <a:sym typeface="Source Sans 3"/>
              </a:rPr>
              <a:t>Without insurance, primary care visits typically range from $150 to $300, making these services critically important for uninsured and underinsured patients. The medical department's work connecting patients to ongoing care through prescriptions and referrals represents an investment in long-term health outcomes beyond the immediate clinic day.</a:t>
            </a:r>
          </a:p>
          <a:p>
            <a:pPr marL="342900" indent="-342900">
              <a:buFont typeface="Arial" panose="020B0604020202020204" pitchFamily="34" charset="0"/>
              <a:buChar char="•"/>
            </a:pPr>
            <a:endParaRPr lang="en-US" sz="2800" spc="-60" dirty="0">
              <a:solidFill>
                <a:srgbClr val="101010"/>
              </a:solidFill>
              <a:latin typeface="Source Sans 3"/>
              <a:ea typeface="Source Sans 3"/>
              <a:cs typeface="Source Sans 3"/>
              <a:sym typeface="Source Sans 3"/>
            </a:endParaRPr>
          </a:p>
        </p:txBody>
      </p:sp>
      <p:pic>
        <p:nvPicPr>
          <p:cNvPr id="12" name="Picture 11">
            <a:extLst>
              <a:ext uri="{FF2B5EF4-FFF2-40B4-BE49-F238E27FC236}">
                <a16:creationId xmlns:a16="http://schemas.microsoft.com/office/drawing/2014/main" id="{2B03348F-8B97-3F71-3A70-F5B4CD97A138}"/>
              </a:ext>
            </a:extLst>
          </p:cNvPr>
          <p:cNvPicPr>
            <a:picLocks noChangeAspect="1"/>
          </p:cNvPicPr>
          <p:nvPr/>
        </p:nvPicPr>
        <p:blipFill>
          <a:blip r:embed="rId3">
            <a:extLst>
              <a:ext uri="{28A0092B-C50C-407E-A947-70E740481C1C}">
                <a14:useLocalDpi xmlns:a14="http://schemas.microsoft.com/office/drawing/2010/main" val="0"/>
              </a:ext>
            </a:extLst>
          </a:blip>
          <a:srcRect t="33143" b="33106"/>
          <a:stretch>
            <a:fillRect/>
          </a:stretch>
        </p:blipFill>
        <p:spPr>
          <a:xfrm>
            <a:off x="11430000" y="2127901"/>
            <a:ext cx="6379440" cy="4655267"/>
          </a:xfrm>
          <a:prstGeom prst="rect">
            <a:avLst/>
          </a:prstGeom>
        </p:spPr>
      </p:pic>
    </p:spTree>
    <p:extLst>
      <p:ext uri="{BB962C8B-B14F-4D97-AF65-F5344CB8AC3E}">
        <p14:creationId xmlns:p14="http://schemas.microsoft.com/office/powerpoint/2010/main" val="3206980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FB158420-FCC9-A240-B3B3-1A7890D1AB1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9B12E3-6499-C505-9ED3-540814B25EA0}"/>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E7D50F28-5D23-9C6E-FDED-4FDF4B214876}"/>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7CC084B5-570A-18C6-9F18-11B81E0A9531}"/>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1476A287-87DF-CEFB-B8E5-94BD17BFDD9D}"/>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7ADE0E8D-42E0-8CB7-3F05-6EA093AAA43E}"/>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E33424E9-1FB5-DB30-DC96-F78F04471BBC}"/>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F1DB8ABA-AA5C-4B0D-CC92-96D17F2EE886}"/>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DC47AD3D-995E-90AA-F74D-0554491FCFA9}"/>
              </a:ext>
            </a:extLst>
          </p:cNvPr>
          <p:cNvSpPr txBox="1"/>
          <p:nvPr/>
        </p:nvSpPr>
        <p:spPr>
          <a:xfrm>
            <a:off x="1013952" y="583757"/>
            <a:ext cx="152781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Patient Demographics</a:t>
            </a:r>
          </a:p>
        </p:txBody>
      </p:sp>
      <p:sp>
        <p:nvSpPr>
          <p:cNvPr id="10" name="TextBox 10">
            <a:extLst>
              <a:ext uri="{FF2B5EF4-FFF2-40B4-BE49-F238E27FC236}">
                <a16:creationId xmlns:a16="http://schemas.microsoft.com/office/drawing/2014/main" id="{DDA91088-6A38-3791-F212-CC3385FB75CF}"/>
              </a:ext>
            </a:extLst>
          </p:cNvPr>
          <p:cNvSpPr txBox="1"/>
          <p:nvPr/>
        </p:nvSpPr>
        <p:spPr>
          <a:xfrm>
            <a:off x="1028700" y="1434997"/>
            <a:ext cx="11544300" cy="5386090"/>
          </a:xfrm>
          <a:prstGeom prst="rect">
            <a:avLst/>
          </a:prstGeom>
        </p:spPr>
        <p:txBody>
          <a:bodyPr wrap="square" lIns="0" tIns="0" rIns="0" bIns="0" rtlCol="0" anchor="t">
            <a:spAutoFit/>
          </a:bodyPr>
          <a:lstStyle/>
          <a:p>
            <a:r>
              <a:rPr lang="en-US" sz="2800" b="1" spc="-60" dirty="0">
                <a:solidFill>
                  <a:srgbClr val="101010"/>
                </a:solidFill>
                <a:latin typeface="Source Sans 3"/>
                <a:ea typeface="Source Sans 3"/>
                <a:cs typeface="Source Sans 3"/>
                <a:sym typeface="Source Sans 3"/>
              </a:rPr>
              <a:t>Gender Distribution:</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Female:  348 patients (70%)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Male:  149 patients (30%)</a:t>
            </a:r>
          </a:p>
          <a:p>
            <a:pPr marL="457200" indent="-457200">
              <a:buFont typeface="Arial" panose="020B0604020202020204" pitchFamily="34" charset="0"/>
              <a:buChar char="•"/>
            </a:pPr>
            <a:endParaRPr lang="en-US" sz="1400" spc="-60" dirty="0">
              <a:solidFill>
                <a:srgbClr val="101010"/>
              </a:solidFill>
              <a:latin typeface="Source Sans 3"/>
              <a:ea typeface="Source Sans 3"/>
              <a:cs typeface="Source Sans 3"/>
              <a:sym typeface="Source Sans 3"/>
            </a:endParaRPr>
          </a:p>
          <a:p>
            <a:r>
              <a:rPr lang="en-US" sz="2800" b="1" spc="-60" dirty="0">
                <a:solidFill>
                  <a:srgbClr val="101010"/>
                </a:solidFill>
                <a:latin typeface="Source Sans 3"/>
                <a:ea typeface="Source Sans 3"/>
                <a:cs typeface="Source Sans 3"/>
                <a:sym typeface="Source Sans 3"/>
              </a:rPr>
              <a:t>Racial/Ethnic Breakdown:</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Black:  411 patients (83%)</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White:  40 patients (8%)</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Other:  45 patients (9%)</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American Indian:  1 patient (&lt;1%)</a:t>
            </a:r>
          </a:p>
          <a:p>
            <a:endParaRPr lang="en-US" sz="1400" spc="-60" dirty="0">
              <a:solidFill>
                <a:srgbClr val="101010"/>
              </a:solidFill>
              <a:latin typeface="Source Sans 3"/>
              <a:ea typeface="Source Sans 3"/>
              <a:cs typeface="Source Sans 3"/>
              <a:sym typeface="Source Sans 3"/>
            </a:endParaRPr>
          </a:p>
          <a:p>
            <a:r>
              <a:rPr lang="en-US" sz="2800" spc="-60" dirty="0">
                <a:solidFill>
                  <a:srgbClr val="101010"/>
                </a:solidFill>
                <a:latin typeface="Source Sans 3"/>
                <a:ea typeface="Source Sans 3"/>
                <a:cs typeface="Source Sans 3"/>
                <a:sym typeface="Source Sans 3"/>
              </a:rPr>
              <a:t>The demographic data reveals that the clinic primarily served Black community members, highlighting Love Impact Coalition's reach within this population and the organization's role in addressing healthcare disparities.</a:t>
            </a:r>
          </a:p>
          <a:p>
            <a:endParaRPr lang="en-US" sz="1400" spc="-60" dirty="0">
              <a:solidFill>
                <a:srgbClr val="101010"/>
              </a:solidFill>
              <a:latin typeface="Source Sans 3"/>
              <a:ea typeface="Source Sans 3"/>
              <a:cs typeface="Source Sans 3"/>
              <a:sym typeface="Source Sans 3"/>
            </a:endParaRPr>
          </a:p>
        </p:txBody>
      </p:sp>
      <p:pic>
        <p:nvPicPr>
          <p:cNvPr id="12" name="Picture 11">
            <a:extLst>
              <a:ext uri="{FF2B5EF4-FFF2-40B4-BE49-F238E27FC236}">
                <a16:creationId xmlns:a16="http://schemas.microsoft.com/office/drawing/2014/main" id="{55044855-DD2F-1891-D387-5AA2C4162A60}"/>
              </a:ext>
            </a:extLst>
          </p:cNvPr>
          <p:cNvPicPr>
            <a:picLocks noChangeAspect="1"/>
          </p:cNvPicPr>
          <p:nvPr/>
        </p:nvPicPr>
        <p:blipFill>
          <a:blip r:embed="rId3">
            <a:extLst>
              <a:ext uri="{28A0092B-C50C-407E-A947-70E740481C1C}">
                <a14:useLocalDpi xmlns:a14="http://schemas.microsoft.com/office/drawing/2010/main" val="0"/>
              </a:ext>
            </a:extLst>
          </a:blip>
          <a:srcRect t="20863" b="22218"/>
          <a:stretch>
            <a:fillRect/>
          </a:stretch>
        </p:blipFill>
        <p:spPr>
          <a:xfrm>
            <a:off x="12573000" y="617368"/>
            <a:ext cx="4833030" cy="5947889"/>
          </a:xfrm>
          <a:prstGeom prst="rect">
            <a:avLst/>
          </a:prstGeom>
        </p:spPr>
      </p:pic>
      <p:sp>
        <p:nvSpPr>
          <p:cNvPr id="14" name="TextBox 10">
            <a:extLst>
              <a:ext uri="{FF2B5EF4-FFF2-40B4-BE49-F238E27FC236}">
                <a16:creationId xmlns:a16="http://schemas.microsoft.com/office/drawing/2014/main" id="{A041E30A-08EC-65B8-C229-FF3BA12242BE}"/>
              </a:ext>
            </a:extLst>
          </p:cNvPr>
          <p:cNvSpPr txBox="1"/>
          <p:nvPr/>
        </p:nvSpPr>
        <p:spPr>
          <a:xfrm>
            <a:off x="1028700" y="6667500"/>
            <a:ext cx="16377330" cy="2154436"/>
          </a:xfrm>
          <a:prstGeom prst="rect">
            <a:avLst/>
          </a:prstGeom>
        </p:spPr>
        <p:txBody>
          <a:bodyPr wrap="square" lIns="0" tIns="0" rIns="0" bIns="0" rtlCol="0" anchor="t">
            <a:spAutoFit/>
          </a:bodyPr>
          <a:lstStyle/>
          <a:p>
            <a:r>
              <a:rPr lang="en-US" sz="2800" b="1" spc="-60" dirty="0">
                <a:solidFill>
                  <a:srgbClr val="101010"/>
                </a:solidFill>
                <a:latin typeface="Source Sans 3"/>
                <a:ea typeface="Source Sans 3"/>
                <a:cs typeface="Source Sans 3"/>
                <a:sym typeface="Source Sans 3"/>
              </a:rPr>
              <a:t>Age Distribution:</a:t>
            </a:r>
          </a:p>
          <a:p>
            <a:r>
              <a:rPr lang="en-US" sz="2800" spc="-60" dirty="0">
                <a:solidFill>
                  <a:srgbClr val="101010"/>
                </a:solidFill>
                <a:latin typeface="Source Sans 3"/>
                <a:ea typeface="Source Sans 3"/>
                <a:cs typeface="Source Sans 3"/>
                <a:sym typeface="Source Sans 3"/>
              </a:rPr>
              <a:t>The majority of patients served were between 50 and 70 years old, with a peak around 60 years of age. This age group typically faces increased healthcare needs, particularly for vision and chronic disease management. The clinic also served notable numbers of patients in their 20s, 30s, and 40s, demonstrating broad community appeal across adult age ranges. Fewer patients were represented in the youngest and oldest age groups.</a:t>
            </a:r>
          </a:p>
        </p:txBody>
      </p:sp>
    </p:spTree>
    <p:extLst>
      <p:ext uri="{BB962C8B-B14F-4D97-AF65-F5344CB8AC3E}">
        <p14:creationId xmlns:p14="http://schemas.microsoft.com/office/powerpoint/2010/main" val="371279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786BCA68-FD92-FE82-40F1-705770D2B81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54FFB7-E788-6258-0932-0D3381E5B9C7}"/>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CEEE3285-432F-3849-E4C0-C5520C65E756}"/>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099DD222-9075-199D-4385-E7CC6E97A2DD}"/>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5A169C8D-FAE2-7E44-A236-5C0AED8B1203}"/>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5A43C558-946C-EE2B-B374-6326269AD14F}"/>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40B37214-D525-7A70-6024-CC97F2235FE4}"/>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F84D42D6-F87D-2AB6-05FD-B0EC292B340C}"/>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0EDF6B1B-7D6A-37DA-21F6-9735756540A1}"/>
              </a:ext>
            </a:extLst>
          </p:cNvPr>
          <p:cNvSpPr txBox="1"/>
          <p:nvPr/>
        </p:nvSpPr>
        <p:spPr>
          <a:xfrm>
            <a:off x="1028700" y="822126"/>
            <a:ext cx="152781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Patient Demographics</a:t>
            </a:r>
          </a:p>
        </p:txBody>
      </p:sp>
      <p:sp>
        <p:nvSpPr>
          <p:cNvPr id="10" name="TextBox 10">
            <a:extLst>
              <a:ext uri="{FF2B5EF4-FFF2-40B4-BE49-F238E27FC236}">
                <a16:creationId xmlns:a16="http://schemas.microsoft.com/office/drawing/2014/main" id="{97DD7CA1-EDD9-064C-10A7-F8CD3249177C}"/>
              </a:ext>
            </a:extLst>
          </p:cNvPr>
          <p:cNvSpPr txBox="1"/>
          <p:nvPr/>
        </p:nvSpPr>
        <p:spPr>
          <a:xfrm>
            <a:off x="1028700" y="1736948"/>
            <a:ext cx="15981062" cy="7325082"/>
          </a:xfrm>
          <a:prstGeom prst="rect">
            <a:avLst/>
          </a:prstGeom>
        </p:spPr>
        <p:txBody>
          <a:bodyPr wrap="square" lIns="0" tIns="0" rIns="0" bIns="0" rtlCol="0" anchor="t">
            <a:spAutoFit/>
          </a:bodyPr>
          <a:lstStyle/>
          <a:p>
            <a:r>
              <a:rPr lang="en-US" sz="2800" b="1" spc="-60" dirty="0">
                <a:solidFill>
                  <a:srgbClr val="101010"/>
                </a:solidFill>
                <a:latin typeface="Source Sans 3"/>
                <a:ea typeface="Source Sans 3"/>
                <a:cs typeface="Source Sans 3"/>
                <a:sym typeface="Source Sans 3"/>
              </a:rPr>
              <a:t>Geographic Distribution by Zip Code</a:t>
            </a:r>
          </a:p>
          <a:p>
            <a:r>
              <a:rPr lang="en-US" sz="2800" spc="-60" dirty="0">
                <a:solidFill>
                  <a:srgbClr val="101010"/>
                </a:solidFill>
                <a:latin typeface="Source Sans 3"/>
                <a:ea typeface="Source Sans 3"/>
                <a:cs typeface="Source Sans 3"/>
                <a:sym typeface="Source Sans 3"/>
              </a:rPr>
              <a:t>The clinic drew patients from 10 zip codes across the region, with the following distribution:</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70346: 231 patients (46%)</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70737: 37 patients (7%)</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70341: 26 patients (5%)</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70086: 20 patients (4%)</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70390: 18 patients (4%)</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70090: 16 patients (3%)</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70301: 14 patients (3%)</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70769: 14 patients (3%)</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70068: 8 patients (2%)</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70726: 6 patients (1%)</a:t>
            </a:r>
          </a:p>
          <a:p>
            <a:pPr marL="457200" indent="-457200">
              <a:buFont typeface="Arial" panose="020B0604020202020204" pitchFamily="34" charset="0"/>
              <a:buChar char="•"/>
            </a:pPr>
            <a:endParaRPr lang="en-US" sz="2800" spc="-60" dirty="0">
              <a:solidFill>
                <a:srgbClr val="101010"/>
              </a:solidFill>
              <a:latin typeface="Source Sans 3"/>
              <a:ea typeface="Source Sans 3"/>
              <a:cs typeface="Source Sans 3"/>
              <a:sym typeface="Source Sans 3"/>
            </a:endParaRPr>
          </a:p>
          <a:p>
            <a:r>
              <a:rPr lang="en-US" sz="2800" spc="-60" dirty="0">
                <a:solidFill>
                  <a:srgbClr val="101010"/>
                </a:solidFill>
                <a:latin typeface="Source Sans 3"/>
                <a:ea typeface="Source Sans 3"/>
                <a:cs typeface="Source Sans 3"/>
                <a:sym typeface="Source Sans 3"/>
              </a:rPr>
              <a:t>The geographic data shows that nearly half of all patients came from the 70346 zip code area, indicating either proximity to the clinic location or a concentrated area of need. The clinic successfully attracted patients from a diverse geographic range, with representation from ten additional zip codes across the region.</a:t>
            </a:r>
          </a:p>
          <a:p>
            <a:endParaRPr lang="en-US" sz="2800" spc="-60" dirty="0">
              <a:solidFill>
                <a:srgbClr val="101010"/>
              </a:solidFill>
              <a:latin typeface="Source Sans 3"/>
              <a:ea typeface="Source Sans 3"/>
              <a:cs typeface="Source Sans 3"/>
              <a:sym typeface="Source Sans 3"/>
            </a:endParaRPr>
          </a:p>
        </p:txBody>
      </p:sp>
      <p:pic>
        <p:nvPicPr>
          <p:cNvPr id="12" name="Picture 11">
            <a:extLst>
              <a:ext uri="{FF2B5EF4-FFF2-40B4-BE49-F238E27FC236}">
                <a16:creationId xmlns:a16="http://schemas.microsoft.com/office/drawing/2014/main" id="{2F79D5E8-BB5C-4629-4EE5-CE622C1ADCFF}"/>
              </a:ext>
            </a:extLst>
          </p:cNvPr>
          <p:cNvPicPr>
            <a:picLocks noChangeAspect="1"/>
          </p:cNvPicPr>
          <p:nvPr/>
        </p:nvPicPr>
        <p:blipFill>
          <a:blip r:embed="rId3">
            <a:extLst>
              <a:ext uri="{28A0092B-C50C-407E-A947-70E740481C1C}">
                <a14:useLocalDpi xmlns:a14="http://schemas.microsoft.com/office/drawing/2010/main" val="0"/>
              </a:ext>
            </a:extLst>
          </a:blip>
          <a:srcRect t="21234" b="41707"/>
          <a:stretch>
            <a:fillRect/>
          </a:stretch>
        </p:blipFill>
        <p:spPr>
          <a:xfrm>
            <a:off x="11386887" y="2688886"/>
            <a:ext cx="5196926" cy="4164051"/>
          </a:xfrm>
          <a:prstGeom prst="rect">
            <a:avLst/>
          </a:prstGeom>
        </p:spPr>
      </p:pic>
    </p:spTree>
    <p:extLst>
      <p:ext uri="{BB962C8B-B14F-4D97-AF65-F5344CB8AC3E}">
        <p14:creationId xmlns:p14="http://schemas.microsoft.com/office/powerpoint/2010/main" val="339481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A1058CD0-1F6C-312C-98FA-41346F265F4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918FD4-561C-0EBB-A05D-DFF6BD150014}"/>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BA3B54EC-C102-C74C-C391-78D7C793E6C6}"/>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CF892BA6-5CB0-26FE-2834-35497930C99C}"/>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256FB55B-CCEF-6D12-9EC2-15DAC5A1ADDB}"/>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321F1F91-92DB-0A7B-580E-35DE2206C10D}"/>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B63153CB-EC8C-8304-E2C4-36F2AA4D4C13}"/>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FF28681C-F1E0-67B2-DD91-02087AFE28BC}"/>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D2FA5D0E-6A90-55E8-FCEA-6DCBC62A2B5A}"/>
              </a:ext>
            </a:extLst>
          </p:cNvPr>
          <p:cNvSpPr txBox="1"/>
          <p:nvPr/>
        </p:nvSpPr>
        <p:spPr>
          <a:xfrm>
            <a:off x="1028700" y="822126"/>
            <a:ext cx="15354300" cy="195431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Volunteer Participation &amp; Economic Impact</a:t>
            </a:r>
          </a:p>
        </p:txBody>
      </p:sp>
      <p:sp>
        <p:nvSpPr>
          <p:cNvPr id="10" name="TextBox 10">
            <a:extLst>
              <a:ext uri="{FF2B5EF4-FFF2-40B4-BE49-F238E27FC236}">
                <a16:creationId xmlns:a16="http://schemas.microsoft.com/office/drawing/2014/main" id="{0336861B-4FD6-E322-E009-B66412369163}"/>
              </a:ext>
            </a:extLst>
          </p:cNvPr>
          <p:cNvSpPr txBox="1"/>
          <p:nvPr/>
        </p:nvSpPr>
        <p:spPr>
          <a:xfrm>
            <a:off x="1028700" y="2562650"/>
            <a:ext cx="15981062" cy="1723549"/>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The clinic's success was made possible through strong volunteer engagement and organization, representing a significant investment of community time and professional expertise. The event required extensive planning and coordination, with department directors contributing substantial hours in pre-clinic development in addition to their work on clinic day.</a:t>
            </a:r>
          </a:p>
        </p:txBody>
      </p:sp>
      <p:sp>
        <p:nvSpPr>
          <p:cNvPr id="12" name="TextBox 10">
            <a:extLst>
              <a:ext uri="{FF2B5EF4-FFF2-40B4-BE49-F238E27FC236}">
                <a16:creationId xmlns:a16="http://schemas.microsoft.com/office/drawing/2014/main" id="{387DDF4B-1481-AAC4-E2E6-FA1CB0435E0A}"/>
              </a:ext>
            </a:extLst>
          </p:cNvPr>
          <p:cNvSpPr txBox="1"/>
          <p:nvPr/>
        </p:nvSpPr>
        <p:spPr>
          <a:xfrm>
            <a:off x="1024218" y="4479333"/>
            <a:ext cx="7433982" cy="1723549"/>
          </a:xfrm>
          <a:prstGeom prst="rect">
            <a:avLst/>
          </a:prstGeom>
        </p:spPr>
        <p:txBody>
          <a:bodyPr wrap="square" lIns="0" tIns="0" rIns="0" bIns="0" rtlCol="0" anchor="t">
            <a:spAutoFit/>
          </a:bodyPr>
          <a:lstStyle/>
          <a:p>
            <a:r>
              <a:rPr lang="en-US" sz="2800" b="1" spc="-60" dirty="0">
                <a:solidFill>
                  <a:srgbClr val="2974BE"/>
                </a:solidFill>
                <a:latin typeface="Source Sans 3"/>
                <a:ea typeface="Source Sans 3"/>
                <a:cs typeface="Source Sans 3"/>
                <a:sym typeface="Source Sans 3"/>
              </a:rPr>
              <a:t>Volunteer Registration &amp; Attendance:</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Registered volunteers: 236</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Volunteers who attended: 212</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Attendance rate: 90%</a:t>
            </a:r>
          </a:p>
        </p:txBody>
      </p:sp>
      <p:sp>
        <p:nvSpPr>
          <p:cNvPr id="14" name="TextBox 10">
            <a:extLst>
              <a:ext uri="{FF2B5EF4-FFF2-40B4-BE49-F238E27FC236}">
                <a16:creationId xmlns:a16="http://schemas.microsoft.com/office/drawing/2014/main" id="{965228AF-EDDC-50C0-70F3-773A5EAD5DF9}"/>
              </a:ext>
            </a:extLst>
          </p:cNvPr>
          <p:cNvSpPr txBox="1"/>
          <p:nvPr/>
        </p:nvSpPr>
        <p:spPr>
          <a:xfrm>
            <a:off x="8705850" y="4516968"/>
            <a:ext cx="7433982" cy="2154436"/>
          </a:xfrm>
          <a:prstGeom prst="rect">
            <a:avLst/>
          </a:prstGeom>
        </p:spPr>
        <p:txBody>
          <a:bodyPr wrap="square" lIns="0" tIns="0" rIns="0" bIns="0" rtlCol="0" anchor="t">
            <a:spAutoFit/>
          </a:bodyPr>
          <a:lstStyle/>
          <a:p>
            <a:r>
              <a:rPr lang="en-US" sz="2800" b="1" spc="-60" dirty="0">
                <a:solidFill>
                  <a:srgbClr val="2974BE"/>
                </a:solidFill>
                <a:latin typeface="Source Sans 3"/>
                <a:ea typeface="Source Sans 3"/>
                <a:cs typeface="Source Sans 3"/>
                <a:sym typeface="Source Sans 3"/>
              </a:rPr>
              <a:t>Volunteer Categories: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Clinical volunteers: 70 (33%)</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General volunteers: 101 (48%)</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Department directors: 14 (7%)</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No-shows: 24 (10%)</a:t>
            </a:r>
          </a:p>
        </p:txBody>
      </p:sp>
      <p:sp>
        <p:nvSpPr>
          <p:cNvPr id="16" name="TextBox 10">
            <a:extLst>
              <a:ext uri="{FF2B5EF4-FFF2-40B4-BE49-F238E27FC236}">
                <a16:creationId xmlns:a16="http://schemas.microsoft.com/office/drawing/2014/main" id="{7203A5BB-AF5C-1480-A627-A71F9FE7FCF3}"/>
              </a:ext>
            </a:extLst>
          </p:cNvPr>
          <p:cNvSpPr txBox="1"/>
          <p:nvPr/>
        </p:nvSpPr>
        <p:spPr>
          <a:xfrm>
            <a:off x="1024218" y="6848069"/>
            <a:ext cx="15981062" cy="1723549"/>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The high volunteer attendance rate of 90% demonstrates strong commitment from the community and effective volunteer coordination. The diverse volunteer structure, including specialized clinical staff, leadership through department directors, and general support volunteers, enabled comprehensive service delivery across all clinic operations.</a:t>
            </a:r>
          </a:p>
        </p:txBody>
      </p:sp>
    </p:spTree>
    <p:extLst>
      <p:ext uri="{BB962C8B-B14F-4D97-AF65-F5344CB8AC3E}">
        <p14:creationId xmlns:p14="http://schemas.microsoft.com/office/powerpoint/2010/main" val="3205602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BEC986A9-217C-0495-6C80-6CA3C06AD7D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9F49890-F802-B4C0-1739-B392A5F1D6D3}"/>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E72CCB79-952A-835D-A059-B69CCD537953}"/>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E7B5C94D-7EC0-628D-1C29-CD6E6B9B3411}"/>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3C958898-B62C-5269-E5AD-DDBA83C6CD4D}"/>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003A5791-9C14-F81C-DC41-289CD9D0B80D}"/>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752F761C-5235-AE7F-596F-72E1B47DDC2C}"/>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9411FE7E-5951-2549-3AC3-EE10268E455E}"/>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20258888-0C20-5EE7-256E-19B6FFB3A071}"/>
              </a:ext>
            </a:extLst>
          </p:cNvPr>
          <p:cNvSpPr txBox="1"/>
          <p:nvPr/>
        </p:nvSpPr>
        <p:spPr>
          <a:xfrm>
            <a:off x="1028700" y="822126"/>
            <a:ext cx="153543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Volunteer Hours &amp; Labor Value</a:t>
            </a:r>
          </a:p>
        </p:txBody>
      </p:sp>
      <p:sp>
        <p:nvSpPr>
          <p:cNvPr id="10" name="TextBox 10">
            <a:extLst>
              <a:ext uri="{FF2B5EF4-FFF2-40B4-BE49-F238E27FC236}">
                <a16:creationId xmlns:a16="http://schemas.microsoft.com/office/drawing/2014/main" id="{0237B389-7EF1-0AA3-BDE2-5441DF45A636}"/>
              </a:ext>
            </a:extLst>
          </p:cNvPr>
          <p:cNvSpPr txBox="1"/>
          <p:nvPr/>
        </p:nvSpPr>
        <p:spPr>
          <a:xfrm>
            <a:off x="1024218" y="1835078"/>
            <a:ext cx="15981062" cy="430887"/>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Total Volunteer Hours Contributed:  </a:t>
            </a:r>
            <a:r>
              <a:rPr lang="en-US" sz="2800" b="1" spc="-60" dirty="0">
                <a:solidFill>
                  <a:srgbClr val="101010"/>
                </a:solidFill>
                <a:latin typeface="Source Sans 3"/>
                <a:ea typeface="Source Sans 3"/>
                <a:cs typeface="Source Sans 3"/>
                <a:sym typeface="Source Sans 3"/>
              </a:rPr>
              <a:t>2,376 hours</a:t>
            </a:r>
          </a:p>
        </p:txBody>
      </p:sp>
      <p:sp>
        <p:nvSpPr>
          <p:cNvPr id="12" name="TextBox 10">
            <a:extLst>
              <a:ext uri="{FF2B5EF4-FFF2-40B4-BE49-F238E27FC236}">
                <a16:creationId xmlns:a16="http://schemas.microsoft.com/office/drawing/2014/main" id="{8BD19F88-DB26-351A-7058-FC29ABD4B74B}"/>
              </a:ext>
            </a:extLst>
          </p:cNvPr>
          <p:cNvSpPr txBox="1"/>
          <p:nvPr/>
        </p:nvSpPr>
        <p:spPr>
          <a:xfrm>
            <a:off x="1055594" y="2417142"/>
            <a:ext cx="7433982" cy="3016210"/>
          </a:xfrm>
          <a:prstGeom prst="rect">
            <a:avLst/>
          </a:prstGeom>
        </p:spPr>
        <p:txBody>
          <a:bodyPr wrap="square" lIns="0" tIns="0" rIns="0" bIns="0" rtlCol="0" anchor="t">
            <a:spAutoFit/>
          </a:bodyPr>
          <a:lstStyle/>
          <a:p>
            <a:r>
              <a:rPr lang="en-US" sz="2800" b="1" spc="-60" dirty="0">
                <a:solidFill>
                  <a:srgbClr val="2974BE"/>
                </a:solidFill>
                <a:latin typeface="Source Sans 3"/>
                <a:ea typeface="Source Sans 3"/>
                <a:cs typeface="Source Sans 3"/>
                <a:sym typeface="Source Sans 3"/>
              </a:rPr>
              <a:t>Department Directors (14 directors):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 Pre-clinic planning and development: 40-60 hours per director (using 50-hour average)</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Additional pre-clinic work: 8 hours per director</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Clinic day work: 14 hours per director</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Total per director: 72 hours</a:t>
            </a:r>
          </a:p>
          <a:p>
            <a:pPr marL="457200" indent="-457200">
              <a:buFont typeface="Arial" panose="020B0604020202020204" pitchFamily="34" charset="0"/>
              <a:buChar char="•"/>
            </a:pPr>
            <a:r>
              <a:rPr lang="en-US" sz="2800" b="1" spc="-60" dirty="0">
                <a:solidFill>
                  <a:srgbClr val="101010"/>
                </a:solidFill>
                <a:latin typeface="Source Sans 3"/>
                <a:ea typeface="Source Sans 3"/>
                <a:cs typeface="Source Sans 3"/>
                <a:sym typeface="Source Sans 3"/>
              </a:rPr>
              <a:t>Total for all directors: 1,008 hours</a:t>
            </a:r>
          </a:p>
        </p:txBody>
      </p:sp>
      <p:sp>
        <p:nvSpPr>
          <p:cNvPr id="14" name="TextBox 10">
            <a:extLst>
              <a:ext uri="{FF2B5EF4-FFF2-40B4-BE49-F238E27FC236}">
                <a16:creationId xmlns:a16="http://schemas.microsoft.com/office/drawing/2014/main" id="{FF5CBC16-1215-E25D-42BD-C57B11E7A548}"/>
              </a:ext>
            </a:extLst>
          </p:cNvPr>
          <p:cNvSpPr txBox="1"/>
          <p:nvPr/>
        </p:nvSpPr>
        <p:spPr>
          <a:xfrm>
            <a:off x="8705850" y="2417142"/>
            <a:ext cx="7433982" cy="3016210"/>
          </a:xfrm>
          <a:prstGeom prst="rect">
            <a:avLst/>
          </a:prstGeom>
        </p:spPr>
        <p:txBody>
          <a:bodyPr wrap="square" lIns="0" tIns="0" rIns="0" bIns="0" rtlCol="0" anchor="t">
            <a:spAutoFit/>
          </a:bodyPr>
          <a:lstStyle/>
          <a:p>
            <a:r>
              <a:rPr lang="en-US" sz="2800" b="1" spc="-60" dirty="0">
                <a:solidFill>
                  <a:srgbClr val="2974BE"/>
                </a:solidFill>
                <a:latin typeface="Source Sans 3"/>
                <a:ea typeface="Source Sans 3"/>
                <a:cs typeface="Source Sans 3"/>
                <a:sym typeface="Source Sans 3"/>
              </a:rPr>
              <a:t>Clinical Volunteers (70):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Clinic day work: 8 hours average</a:t>
            </a:r>
          </a:p>
          <a:p>
            <a:pPr marL="457200" indent="-457200">
              <a:buFont typeface="Arial" panose="020B0604020202020204" pitchFamily="34" charset="0"/>
              <a:buChar char="•"/>
            </a:pPr>
            <a:r>
              <a:rPr lang="en-US" sz="2800" b="1" spc="-60" dirty="0">
                <a:solidFill>
                  <a:srgbClr val="101010"/>
                </a:solidFill>
                <a:latin typeface="Source Sans 3"/>
                <a:ea typeface="Source Sans 3"/>
                <a:cs typeface="Source Sans 3"/>
                <a:sym typeface="Source Sans 3"/>
              </a:rPr>
              <a:t>Total: 560 hours</a:t>
            </a:r>
          </a:p>
          <a:p>
            <a:endParaRPr lang="en-US" sz="2800" spc="-60" dirty="0">
              <a:solidFill>
                <a:srgbClr val="101010"/>
              </a:solidFill>
              <a:latin typeface="Source Sans 3"/>
              <a:ea typeface="Source Sans 3"/>
              <a:cs typeface="Source Sans 3"/>
              <a:sym typeface="Source Sans 3"/>
            </a:endParaRPr>
          </a:p>
          <a:p>
            <a:r>
              <a:rPr lang="en-US" sz="2800" b="1" spc="-60" dirty="0">
                <a:solidFill>
                  <a:srgbClr val="2974BE"/>
                </a:solidFill>
                <a:latin typeface="Source Sans 3"/>
                <a:ea typeface="Source Sans 3"/>
                <a:cs typeface="Source Sans 3"/>
                <a:sym typeface="Source Sans 3"/>
              </a:rPr>
              <a:t>General Volunteers (101):</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Clinic day work: 8 hours average</a:t>
            </a:r>
          </a:p>
          <a:p>
            <a:pPr marL="457200" indent="-457200">
              <a:buFont typeface="Arial" panose="020B0604020202020204" pitchFamily="34" charset="0"/>
              <a:buChar char="•"/>
            </a:pPr>
            <a:r>
              <a:rPr lang="en-US" sz="2800" b="1" spc="-60" dirty="0">
                <a:solidFill>
                  <a:srgbClr val="101010"/>
                </a:solidFill>
                <a:latin typeface="Source Sans 3"/>
                <a:ea typeface="Source Sans 3"/>
                <a:cs typeface="Source Sans 3"/>
                <a:sym typeface="Source Sans 3"/>
              </a:rPr>
              <a:t>Total: 808 hours</a:t>
            </a:r>
            <a:endParaRPr lang="en-US" sz="2800" spc="-60" dirty="0">
              <a:solidFill>
                <a:srgbClr val="101010"/>
              </a:solidFill>
              <a:latin typeface="Source Sans 3"/>
              <a:ea typeface="Source Sans 3"/>
              <a:cs typeface="Source Sans 3"/>
              <a:sym typeface="Source Sans 3"/>
            </a:endParaRPr>
          </a:p>
        </p:txBody>
      </p:sp>
      <p:pic>
        <p:nvPicPr>
          <p:cNvPr id="13" name="Picture 12">
            <a:extLst>
              <a:ext uri="{FF2B5EF4-FFF2-40B4-BE49-F238E27FC236}">
                <a16:creationId xmlns:a16="http://schemas.microsoft.com/office/drawing/2014/main" id="{0ACFD4A1-DEED-96FD-0D19-B838C9A63462}"/>
              </a:ext>
            </a:extLst>
          </p:cNvPr>
          <p:cNvPicPr>
            <a:picLocks noChangeAspect="1"/>
          </p:cNvPicPr>
          <p:nvPr/>
        </p:nvPicPr>
        <p:blipFill>
          <a:blip r:embed="rId3">
            <a:extLst>
              <a:ext uri="{28A0092B-C50C-407E-A947-70E740481C1C}">
                <a14:useLocalDpi xmlns:a14="http://schemas.microsoft.com/office/drawing/2010/main" val="0"/>
              </a:ext>
            </a:extLst>
          </a:blip>
          <a:srcRect t="45738" b="32966"/>
          <a:stretch>
            <a:fillRect/>
          </a:stretch>
        </p:blipFill>
        <p:spPr>
          <a:xfrm>
            <a:off x="9148916" y="5528968"/>
            <a:ext cx="6608129" cy="3042832"/>
          </a:xfrm>
          <a:prstGeom prst="rect">
            <a:avLst/>
          </a:prstGeom>
        </p:spPr>
      </p:pic>
      <p:pic>
        <p:nvPicPr>
          <p:cNvPr id="16" name="Picture 15">
            <a:extLst>
              <a:ext uri="{FF2B5EF4-FFF2-40B4-BE49-F238E27FC236}">
                <a16:creationId xmlns:a16="http://schemas.microsoft.com/office/drawing/2014/main" id="{34F43DDC-3BE2-E28E-AC94-4246D83AEA3E}"/>
              </a:ext>
            </a:extLst>
          </p:cNvPr>
          <p:cNvPicPr>
            <a:picLocks noChangeAspect="1"/>
          </p:cNvPicPr>
          <p:nvPr/>
        </p:nvPicPr>
        <p:blipFill>
          <a:blip r:embed="rId4">
            <a:extLst>
              <a:ext uri="{28A0092B-C50C-407E-A947-70E740481C1C}">
                <a14:useLocalDpi xmlns:a14="http://schemas.microsoft.com/office/drawing/2010/main" val="0"/>
              </a:ext>
            </a:extLst>
          </a:blip>
          <a:srcRect l="-558" t="40051" r="558" b="36569"/>
          <a:stretch>
            <a:fillRect/>
          </a:stretch>
        </p:blipFill>
        <p:spPr>
          <a:xfrm>
            <a:off x="1447800" y="5556261"/>
            <a:ext cx="6020245" cy="3043277"/>
          </a:xfrm>
          <a:prstGeom prst="rect">
            <a:avLst/>
          </a:prstGeom>
        </p:spPr>
      </p:pic>
    </p:spTree>
    <p:extLst>
      <p:ext uri="{BB962C8B-B14F-4D97-AF65-F5344CB8AC3E}">
        <p14:creationId xmlns:p14="http://schemas.microsoft.com/office/powerpoint/2010/main" val="4287789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C27CF3BA-07BF-A081-522F-231CFEC6B37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DAC9CA8-7D58-3C63-E042-6A3191C2382C}"/>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1295D933-DD31-A361-55F3-375BDFCAD9C7}"/>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4F665D15-A486-359B-2D8B-7E45EFB7B6B5}"/>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F88A76BE-4E13-2E86-4888-07977EFDDA22}"/>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77C178F7-2D0B-AAB9-E24D-48BB56C07ECC}"/>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2F971F94-5862-94CB-B368-4A99D81D870E}"/>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D8E81D5C-5938-B0EA-47C9-DA47BE9F5C58}"/>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FCD749AE-AAB8-9497-7629-65F6BFBDA23E}"/>
              </a:ext>
            </a:extLst>
          </p:cNvPr>
          <p:cNvSpPr txBox="1"/>
          <p:nvPr/>
        </p:nvSpPr>
        <p:spPr>
          <a:xfrm>
            <a:off x="1028700" y="822126"/>
            <a:ext cx="153543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Economic Value of Volunteer Labor</a:t>
            </a:r>
          </a:p>
        </p:txBody>
      </p:sp>
      <p:sp>
        <p:nvSpPr>
          <p:cNvPr id="10" name="TextBox 10">
            <a:extLst>
              <a:ext uri="{FF2B5EF4-FFF2-40B4-BE49-F238E27FC236}">
                <a16:creationId xmlns:a16="http://schemas.microsoft.com/office/drawing/2014/main" id="{A039CCCD-90FE-A92A-4611-EB2CCEB129AC}"/>
              </a:ext>
            </a:extLst>
          </p:cNvPr>
          <p:cNvSpPr txBox="1"/>
          <p:nvPr/>
        </p:nvSpPr>
        <p:spPr>
          <a:xfrm>
            <a:off x="1024218" y="1835078"/>
            <a:ext cx="12767982" cy="4739759"/>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Based on Independent Sector's 2025 valuation of volunteer time at $34.79 per hour for general volunteers and accounting for specialized clinical professional rates:</a:t>
            </a:r>
          </a:p>
          <a:p>
            <a:endParaRPr lang="en-US" sz="2800" spc="-60" dirty="0">
              <a:solidFill>
                <a:srgbClr val="101010"/>
              </a:solidFill>
              <a:latin typeface="Source Sans 3"/>
              <a:ea typeface="Source Sans 3"/>
              <a:cs typeface="Source Sans 3"/>
              <a:sym typeface="Source Sans 3"/>
            </a:endParaRP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Clinical professionals (dentists, physicians, optometrists - 30 volunteers @ 8 hours @ $125/hour average): $30,000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Dental hygienists and clinical support (40 volunteers @ 8 hours @ $80/hour average): $25,600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Department directors (14 volunteers @ 72 hours @ $55/hour average): $55,440</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General volunteers (101 volunteers @ 8 hours @ $34.79/hour): $28,104</a:t>
            </a:r>
          </a:p>
          <a:p>
            <a:pPr marL="457200" indent="-457200">
              <a:buFont typeface="Arial" panose="020B0604020202020204" pitchFamily="34" charset="0"/>
              <a:buChar char="•"/>
            </a:pPr>
            <a:endParaRPr lang="en-US" sz="2800" spc="-60" dirty="0">
              <a:solidFill>
                <a:srgbClr val="101010"/>
              </a:solidFill>
              <a:latin typeface="Source Sans 3"/>
              <a:ea typeface="Source Sans 3"/>
              <a:cs typeface="Source Sans 3"/>
              <a:sym typeface="Source Sans 3"/>
            </a:endParaRPr>
          </a:p>
          <a:p>
            <a:r>
              <a:rPr lang="en-US" sz="2800" b="1" spc="-60" dirty="0">
                <a:solidFill>
                  <a:srgbClr val="2974BE"/>
                </a:solidFill>
                <a:latin typeface="Source Sans 3"/>
                <a:ea typeface="Source Sans 3"/>
                <a:cs typeface="Source Sans 3"/>
                <a:sym typeface="Source Sans 3"/>
              </a:rPr>
              <a:t>Total volunteer labor value: $139,144</a:t>
            </a:r>
          </a:p>
        </p:txBody>
      </p:sp>
      <p:pic>
        <p:nvPicPr>
          <p:cNvPr id="12" name="Picture 11">
            <a:extLst>
              <a:ext uri="{FF2B5EF4-FFF2-40B4-BE49-F238E27FC236}">
                <a16:creationId xmlns:a16="http://schemas.microsoft.com/office/drawing/2014/main" id="{CE3A42D9-0C82-2C5F-C8AA-F553A10140D3}"/>
              </a:ext>
            </a:extLst>
          </p:cNvPr>
          <p:cNvPicPr>
            <a:picLocks noChangeAspect="1"/>
          </p:cNvPicPr>
          <p:nvPr/>
        </p:nvPicPr>
        <p:blipFill>
          <a:blip r:embed="rId3">
            <a:extLst>
              <a:ext uri="{28A0092B-C50C-407E-A947-70E740481C1C}">
                <a14:useLocalDpi xmlns:a14="http://schemas.microsoft.com/office/drawing/2010/main" val="0"/>
              </a:ext>
            </a:extLst>
          </a:blip>
          <a:srcRect t="20000" b="21093"/>
          <a:stretch>
            <a:fillRect/>
          </a:stretch>
        </p:blipFill>
        <p:spPr>
          <a:xfrm>
            <a:off x="14097000" y="1816642"/>
            <a:ext cx="3870439" cy="4929682"/>
          </a:xfrm>
          <a:prstGeom prst="rect">
            <a:avLst/>
          </a:prstGeom>
        </p:spPr>
      </p:pic>
      <p:sp>
        <p:nvSpPr>
          <p:cNvPr id="14" name="TextBox 10">
            <a:extLst>
              <a:ext uri="{FF2B5EF4-FFF2-40B4-BE49-F238E27FC236}">
                <a16:creationId xmlns:a16="http://schemas.microsoft.com/office/drawing/2014/main" id="{8E1471FF-08D4-11F4-418D-D1CD89F9BF91}"/>
              </a:ext>
            </a:extLst>
          </p:cNvPr>
          <p:cNvSpPr txBox="1"/>
          <p:nvPr/>
        </p:nvSpPr>
        <p:spPr>
          <a:xfrm>
            <a:off x="1024218" y="6944385"/>
            <a:ext cx="15981062" cy="1723549"/>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The department directors' extensive pre-clinic work—totaling over 1,000 hours—was essential to the event's success, encompassing volunteer recruitment, supply procurement, logistics coordination, community outreach, scheduling, and operational planning. This behind-the-scenes leadership represents nearly half of all volunteer hours contributed to the event.</a:t>
            </a:r>
          </a:p>
        </p:txBody>
      </p:sp>
    </p:spTree>
    <p:extLst>
      <p:ext uri="{BB962C8B-B14F-4D97-AF65-F5344CB8AC3E}">
        <p14:creationId xmlns:p14="http://schemas.microsoft.com/office/powerpoint/2010/main" val="513287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D1F43FDD-78DC-E8B6-BCB5-83EA6E6C584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FDE64D7-DF3B-1428-B935-5E24A7178212}"/>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A0542363-B052-FABF-248F-3951732D0BD2}"/>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532FA19B-437F-17CB-0799-6540E65EFDEE}"/>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57EA6AE5-CC8B-6C73-658C-797C1960D521}"/>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F1B18577-838D-DBAF-6904-045BE0CD75E3}"/>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99474FD3-6694-5E25-2D5C-3F71A3423320}"/>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8BB9C0AB-9EFB-B569-B870-4077303D2B37}"/>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D70433E2-BFB1-B742-C562-F91819A00A8B}"/>
              </a:ext>
            </a:extLst>
          </p:cNvPr>
          <p:cNvSpPr txBox="1"/>
          <p:nvPr/>
        </p:nvSpPr>
        <p:spPr>
          <a:xfrm>
            <a:off x="1028700" y="822126"/>
            <a:ext cx="153543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Time Efficiency Analysis</a:t>
            </a:r>
          </a:p>
        </p:txBody>
      </p:sp>
      <p:sp>
        <p:nvSpPr>
          <p:cNvPr id="10" name="TextBox 10">
            <a:extLst>
              <a:ext uri="{FF2B5EF4-FFF2-40B4-BE49-F238E27FC236}">
                <a16:creationId xmlns:a16="http://schemas.microsoft.com/office/drawing/2014/main" id="{D7E492E8-C8E1-87D4-8575-276C2DB652E2}"/>
              </a:ext>
            </a:extLst>
          </p:cNvPr>
          <p:cNvSpPr txBox="1"/>
          <p:nvPr/>
        </p:nvSpPr>
        <p:spPr>
          <a:xfrm>
            <a:off x="1024218" y="1835078"/>
            <a:ext cx="15981062" cy="6894195"/>
          </a:xfrm>
          <a:prstGeom prst="rect">
            <a:avLst/>
          </a:prstGeom>
        </p:spPr>
        <p:txBody>
          <a:bodyPr wrap="square" lIns="0" tIns="0" rIns="0" bIns="0" rtlCol="0" anchor="t">
            <a:spAutoFit/>
          </a:bodyPr>
          <a:lstStyle/>
          <a:p>
            <a:r>
              <a:rPr lang="en-US" sz="2800" spc="-60" dirty="0">
                <a:solidFill>
                  <a:srgbClr val="101010"/>
                </a:solidFill>
                <a:latin typeface="Source Sans 3"/>
                <a:ea typeface="Source Sans 3"/>
                <a:cs typeface="Source Sans 3"/>
                <a:sym typeface="Source Sans 3"/>
              </a:rPr>
              <a:t>Clinic Event Delivery: The free clinic operated for 12 hours (with directors working 14-hour</a:t>
            </a:r>
          </a:p>
          <a:p>
            <a:r>
              <a:rPr lang="en-US" sz="2800" spc="-60" dirty="0">
                <a:solidFill>
                  <a:srgbClr val="101010"/>
                </a:solidFill>
                <a:latin typeface="Source Sans 3"/>
                <a:ea typeface="Source Sans 3"/>
                <a:cs typeface="Source Sans 3"/>
                <a:sym typeface="Source Sans 3"/>
              </a:rPr>
              <a:t>days) with 212 volunteers working simultaneously, accomplishing services for 497 patients in a</a:t>
            </a:r>
          </a:p>
          <a:p>
            <a:r>
              <a:rPr lang="en-US" sz="2800" spc="-60" dirty="0">
                <a:solidFill>
                  <a:srgbClr val="101010"/>
                </a:solidFill>
                <a:latin typeface="Source Sans 3"/>
                <a:ea typeface="Source Sans 3"/>
                <a:cs typeface="Source Sans 3"/>
                <a:sym typeface="Source Sans 3"/>
              </a:rPr>
              <a:t>single day.</a:t>
            </a:r>
          </a:p>
          <a:p>
            <a:r>
              <a:rPr lang="en-US" sz="2800" b="1" spc="-60" dirty="0">
                <a:solidFill>
                  <a:srgbClr val="101010"/>
                </a:solidFill>
                <a:latin typeface="Source Sans 3"/>
                <a:ea typeface="Source Sans 3"/>
                <a:cs typeface="Source Sans 3"/>
                <a:sym typeface="Source Sans 3"/>
              </a:rPr>
              <a:t>Total Project Hours Including Planning:</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Clinic day execution: 1,368 hours (198 volunteers × 8 hours average, plus 14 directors × 14 hours)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Pre-clinic planning and development: 1,008 hours (department directors)</a:t>
            </a:r>
          </a:p>
          <a:p>
            <a:r>
              <a:rPr lang="en-US" sz="2800" b="1" spc="-60" dirty="0">
                <a:solidFill>
                  <a:srgbClr val="101010"/>
                </a:solidFill>
                <a:latin typeface="Source Sans 3"/>
                <a:ea typeface="Source Sans 3"/>
                <a:cs typeface="Source Sans 3"/>
                <a:sym typeface="Source Sans 3"/>
              </a:rPr>
              <a:t>Combined total: 2,376 hours</a:t>
            </a:r>
          </a:p>
          <a:p>
            <a:endParaRPr lang="en-US" sz="2800" spc="-60" dirty="0">
              <a:solidFill>
                <a:srgbClr val="101010"/>
              </a:solidFill>
              <a:latin typeface="Source Sans 3"/>
              <a:ea typeface="Source Sans 3"/>
              <a:cs typeface="Source Sans 3"/>
              <a:sym typeface="Source Sans 3"/>
            </a:endParaRPr>
          </a:p>
          <a:p>
            <a:r>
              <a:rPr lang="en-US" sz="2800" b="1" spc="-60" dirty="0">
                <a:solidFill>
                  <a:srgbClr val="101010"/>
                </a:solidFill>
                <a:latin typeface="Source Sans 3"/>
                <a:ea typeface="Source Sans 3"/>
                <a:cs typeface="Source Sans 3"/>
                <a:sym typeface="Source Sans 3"/>
              </a:rPr>
              <a:t>Equivalent Time in Traditional Setting: In a traditional Monday-Friday, 8am-5pm clinic setting (9-hour workdays):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Dental services (295 patients): Assuming 45-minute average appointments = 221 hours of provider time</a:t>
            </a:r>
          </a:p>
          <a:p>
            <a:pPr marL="914400" lvl="1"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In traditional setting: approximately 25 working days (5 weeks)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Vision services (147 exams + fittings): Assuming 30-minute appointments = 74 hours</a:t>
            </a:r>
          </a:p>
          <a:p>
            <a:pPr marL="914400" lvl="1"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In traditional setting: approximately 8 working days (1.6 weeks)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Medical services (64 patients): Assuming 30-minute appointments = 32 hours</a:t>
            </a:r>
          </a:p>
          <a:p>
            <a:pPr marL="914400" lvl="1"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In traditional setting: approximately 4 working days</a:t>
            </a:r>
          </a:p>
          <a:p>
            <a:r>
              <a:rPr lang="en-US" sz="2800" b="1" spc="-60" dirty="0">
                <a:solidFill>
                  <a:srgbClr val="101010"/>
                </a:solidFill>
                <a:latin typeface="Source Sans 3"/>
                <a:ea typeface="Source Sans 3"/>
                <a:cs typeface="Source Sans 3"/>
                <a:sym typeface="Source Sans 3"/>
              </a:rPr>
              <a:t>Total traditional clinic time needed: Approximately 37 working days (7.4 weeks) of sequential service delivery</a:t>
            </a:r>
          </a:p>
        </p:txBody>
      </p:sp>
    </p:spTree>
    <p:extLst>
      <p:ext uri="{BB962C8B-B14F-4D97-AF65-F5344CB8AC3E}">
        <p14:creationId xmlns:p14="http://schemas.microsoft.com/office/powerpoint/2010/main" val="1229931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7B67704B-0E76-9C4C-84BB-76AC3D8B060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BB5BF94-8038-62F9-6725-1AAAD41B7AB1}"/>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C6182559-F6FC-BB68-4631-588AA0C59A93}"/>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D220AC2A-192B-F7B4-9EA3-F41C126F6294}"/>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A1F13236-044E-383C-D041-20AC35E6C55A}"/>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A222A010-C61D-3164-502A-28D2710ED622}"/>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A8D5061A-2B95-07FB-38F2-8A47F75687D9}"/>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E4B43980-DE7B-0133-B2CD-64A1067CC1B5}"/>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4A5FA36A-D5B1-D67F-BC86-1CEE3003CA08}"/>
              </a:ext>
            </a:extLst>
          </p:cNvPr>
          <p:cNvSpPr txBox="1"/>
          <p:nvPr/>
        </p:nvSpPr>
        <p:spPr>
          <a:xfrm>
            <a:off x="1028700" y="822126"/>
            <a:ext cx="153543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Time Efficiency Analysis</a:t>
            </a:r>
          </a:p>
        </p:txBody>
      </p:sp>
      <p:sp>
        <p:nvSpPr>
          <p:cNvPr id="10" name="TextBox 10">
            <a:extLst>
              <a:ext uri="{FF2B5EF4-FFF2-40B4-BE49-F238E27FC236}">
                <a16:creationId xmlns:a16="http://schemas.microsoft.com/office/drawing/2014/main" id="{2DFB7277-C853-6275-7948-C3D4AE420B4E}"/>
              </a:ext>
            </a:extLst>
          </p:cNvPr>
          <p:cNvSpPr txBox="1"/>
          <p:nvPr/>
        </p:nvSpPr>
        <p:spPr>
          <a:xfrm>
            <a:off x="1024218" y="1835078"/>
            <a:ext cx="10481982" cy="6463308"/>
          </a:xfrm>
          <a:prstGeom prst="rect">
            <a:avLst/>
          </a:prstGeom>
        </p:spPr>
        <p:txBody>
          <a:bodyPr wrap="square" lIns="0" tIns="0" rIns="0" bIns="0" rtlCol="0" anchor="t">
            <a:spAutoFit/>
          </a:bodyPr>
          <a:lstStyle/>
          <a:p>
            <a:r>
              <a:rPr lang="en-US" sz="2800" b="1" spc="-60" dirty="0">
                <a:solidFill>
                  <a:srgbClr val="101010"/>
                </a:solidFill>
                <a:latin typeface="Source Sans 3"/>
                <a:ea typeface="Source Sans 3"/>
                <a:cs typeface="Source Sans 3"/>
                <a:sym typeface="Source Sans 3"/>
              </a:rPr>
              <a:t>Efficiency gained</a:t>
            </a:r>
            <a:r>
              <a:rPr lang="en-US" sz="2800" spc="-60" dirty="0">
                <a:solidFill>
                  <a:srgbClr val="101010"/>
                </a:solidFill>
                <a:latin typeface="Source Sans 3"/>
                <a:ea typeface="Source Sans 3"/>
                <a:cs typeface="Source Sans 3"/>
                <a:sym typeface="Source Sans 3"/>
              </a:rPr>
              <a:t>: </a:t>
            </a:r>
          </a:p>
          <a:p>
            <a:endParaRPr lang="en-US" sz="2800" spc="-60" dirty="0">
              <a:solidFill>
                <a:srgbClr val="101010"/>
              </a:solidFill>
              <a:latin typeface="Source Sans 3"/>
              <a:ea typeface="Source Sans 3"/>
              <a:cs typeface="Source Sans 3"/>
              <a:sym typeface="Source Sans 3"/>
            </a:endParaRPr>
          </a:p>
          <a:p>
            <a:r>
              <a:rPr lang="en-US" sz="2800" spc="-60" dirty="0">
                <a:solidFill>
                  <a:srgbClr val="101010"/>
                </a:solidFill>
                <a:latin typeface="Source Sans 3"/>
                <a:ea typeface="Source Sans 3"/>
                <a:cs typeface="Source Sans 3"/>
                <a:sym typeface="Source Sans 3"/>
              </a:rPr>
              <a:t>By mobilizing 212 volunteers simultaneously, Love Impact Coalition compressed nearly 8 weeks of traditional clinic appointments into a single 12-hour event, demonstrating exceptional operational efficiency and community resource mobilization. While planning required significant upfront investment (1,008 director hours), the model enabled immediate, barrier-free access to comprehensive healthcare services for nearly 500 individuals who would otherwise face weeks of waiting for appointments across multiple providers.</a:t>
            </a:r>
          </a:p>
          <a:p>
            <a:endParaRPr lang="en-US" sz="2800" spc="-60" dirty="0">
              <a:solidFill>
                <a:srgbClr val="101010"/>
              </a:solidFill>
              <a:latin typeface="Source Sans 3"/>
              <a:ea typeface="Source Sans 3"/>
              <a:cs typeface="Source Sans 3"/>
              <a:sym typeface="Source Sans 3"/>
            </a:endParaRPr>
          </a:p>
          <a:p>
            <a:r>
              <a:rPr lang="en-US" sz="2800" spc="-60" dirty="0">
                <a:solidFill>
                  <a:srgbClr val="101010"/>
                </a:solidFill>
                <a:latin typeface="Source Sans 3"/>
                <a:ea typeface="Source Sans 3"/>
                <a:cs typeface="Source Sans 3"/>
                <a:sym typeface="Source Sans 3"/>
              </a:rPr>
              <a:t>This volunteer-driven model not only provided immediate access to care but eliminated the typical barriers of scheduling, multiple appointments, and extended wait times that patients face in traditional healthcare settings.</a:t>
            </a:r>
          </a:p>
        </p:txBody>
      </p:sp>
      <p:pic>
        <p:nvPicPr>
          <p:cNvPr id="12" name="Picture 11">
            <a:extLst>
              <a:ext uri="{FF2B5EF4-FFF2-40B4-BE49-F238E27FC236}">
                <a16:creationId xmlns:a16="http://schemas.microsoft.com/office/drawing/2014/main" id="{426F5A17-18A9-C859-C86F-F66A304CAE45}"/>
              </a:ext>
            </a:extLst>
          </p:cNvPr>
          <p:cNvPicPr>
            <a:picLocks noChangeAspect="1"/>
          </p:cNvPicPr>
          <p:nvPr/>
        </p:nvPicPr>
        <p:blipFill>
          <a:blip r:embed="rId3">
            <a:extLst>
              <a:ext uri="{28A0092B-C50C-407E-A947-70E740481C1C}">
                <a14:useLocalDpi xmlns:a14="http://schemas.microsoft.com/office/drawing/2010/main" val="0"/>
              </a:ext>
            </a:extLst>
          </a:blip>
          <a:srcRect t="21470" b="21610"/>
          <a:stretch>
            <a:fillRect/>
          </a:stretch>
        </p:blipFill>
        <p:spPr>
          <a:xfrm>
            <a:off x="11974616" y="1337620"/>
            <a:ext cx="5606051" cy="6899227"/>
          </a:xfrm>
          <a:prstGeom prst="rect">
            <a:avLst/>
          </a:prstGeom>
        </p:spPr>
      </p:pic>
    </p:spTree>
    <p:extLst>
      <p:ext uri="{BB962C8B-B14F-4D97-AF65-F5344CB8AC3E}">
        <p14:creationId xmlns:p14="http://schemas.microsoft.com/office/powerpoint/2010/main" val="1238251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D61B3585-8276-23F6-2D54-F7ADC7082FF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6D49709-E195-8FB4-7E0A-E60DD66ECA53}"/>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03EF76EB-E810-A99D-8618-50DA02CE19AC}"/>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538F5761-ED2C-3C92-F727-C3B156426885}"/>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097CB8A8-8259-B73B-D7EC-65C850972E38}"/>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C645CF9F-693B-BBFF-AF77-741036024C6C}"/>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0AB19457-221E-9C24-DAB7-C9F9DA2768CB}"/>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5DC963B8-171A-F3D9-1055-F7F57EC7FA08}"/>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DF19EDD8-0FFA-7C64-0A6C-1ED1249F14CE}"/>
              </a:ext>
            </a:extLst>
          </p:cNvPr>
          <p:cNvSpPr txBox="1"/>
          <p:nvPr/>
        </p:nvSpPr>
        <p:spPr>
          <a:xfrm>
            <a:off x="1024218" y="611346"/>
            <a:ext cx="153543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Conclusion</a:t>
            </a:r>
          </a:p>
        </p:txBody>
      </p:sp>
      <p:sp>
        <p:nvSpPr>
          <p:cNvPr id="10" name="TextBox 10">
            <a:extLst>
              <a:ext uri="{FF2B5EF4-FFF2-40B4-BE49-F238E27FC236}">
                <a16:creationId xmlns:a16="http://schemas.microsoft.com/office/drawing/2014/main" id="{686E6250-8574-B9EE-1AD5-82612562DB8D}"/>
              </a:ext>
            </a:extLst>
          </p:cNvPr>
          <p:cNvSpPr txBox="1"/>
          <p:nvPr/>
        </p:nvSpPr>
        <p:spPr>
          <a:xfrm>
            <a:off x="1024218" y="1480959"/>
            <a:ext cx="15981062" cy="7325082"/>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Love Impact Coalition's comprehensive approach to community healthcare—combining large-scale free clinic events with mobile clinic services—addresses multiple dimensions of healthcare access and health equity. The free clinic event served </a:t>
            </a:r>
            <a:r>
              <a:rPr lang="en-US" sz="2800" b="1" spc="-60" dirty="0">
                <a:solidFill>
                  <a:srgbClr val="101010"/>
                </a:solidFill>
                <a:latin typeface="Source Sans 3"/>
                <a:ea typeface="Source Sans 3"/>
                <a:cs typeface="Source Sans 3"/>
                <a:sym typeface="Source Sans 3"/>
              </a:rPr>
              <a:t>497 individuals </a:t>
            </a:r>
            <a:r>
              <a:rPr lang="en-US" sz="2800" spc="-60" dirty="0">
                <a:solidFill>
                  <a:srgbClr val="101010"/>
                </a:solidFill>
                <a:latin typeface="Source Sans 3"/>
                <a:ea typeface="Source Sans 3"/>
                <a:cs typeface="Source Sans 3"/>
                <a:sym typeface="Source Sans 3"/>
              </a:rPr>
              <a:t>with dental, vision, and medical services, delivering a combined total of </a:t>
            </a:r>
            <a:r>
              <a:rPr lang="en-US" sz="2800" b="1" spc="-60" dirty="0">
                <a:solidFill>
                  <a:srgbClr val="101010"/>
                </a:solidFill>
                <a:latin typeface="Source Sans 3"/>
                <a:ea typeface="Source Sans 3"/>
                <a:cs typeface="Source Sans 3"/>
                <a:sym typeface="Source Sans 3"/>
              </a:rPr>
              <a:t>$207,642 </a:t>
            </a:r>
            <a:r>
              <a:rPr lang="en-US" sz="2800" spc="-60" dirty="0">
                <a:solidFill>
                  <a:srgbClr val="101010"/>
                </a:solidFill>
                <a:latin typeface="Source Sans 3"/>
                <a:ea typeface="Source Sans 3"/>
                <a:cs typeface="Source Sans 3"/>
                <a:sym typeface="Source Sans 3"/>
              </a:rPr>
              <a:t>in direct healthcare value ($105,467 in dental care, $80,525 in vision care, and $21,650 in medical care).</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When combined with the economic value of volunteer labor ($139,144), </a:t>
            </a:r>
            <a:r>
              <a:rPr lang="en-US" sz="2800" b="1" spc="-60" dirty="0">
                <a:solidFill>
                  <a:srgbClr val="101010"/>
                </a:solidFill>
                <a:latin typeface="Source Sans 3"/>
                <a:ea typeface="Source Sans 3"/>
                <a:cs typeface="Source Sans 3"/>
                <a:sym typeface="Source Sans 3"/>
              </a:rPr>
              <a:t>the total community investment </a:t>
            </a:r>
            <a:r>
              <a:rPr lang="en-US" sz="2800" spc="-60" dirty="0">
                <a:solidFill>
                  <a:srgbClr val="101010"/>
                </a:solidFill>
                <a:latin typeface="Source Sans 3"/>
                <a:ea typeface="Source Sans 3"/>
                <a:cs typeface="Source Sans 3"/>
                <a:sym typeface="Source Sans 3"/>
              </a:rPr>
              <a:t>in this single-day event </a:t>
            </a:r>
            <a:r>
              <a:rPr lang="en-US" sz="2800" b="1" spc="-60" dirty="0">
                <a:solidFill>
                  <a:srgbClr val="101010"/>
                </a:solidFill>
                <a:latin typeface="Source Sans 3"/>
                <a:ea typeface="Source Sans 3"/>
                <a:cs typeface="Source Sans 3"/>
                <a:sym typeface="Source Sans 3"/>
              </a:rPr>
              <a:t>exceeded $346,786</a:t>
            </a:r>
            <a:r>
              <a:rPr lang="en-US" sz="2800" spc="-60" dirty="0">
                <a:solidFill>
                  <a:srgbClr val="101010"/>
                </a:solidFill>
                <a:latin typeface="Source Sans 3"/>
                <a:ea typeface="Source Sans 3"/>
                <a:cs typeface="Source Sans 3"/>
                <a:sym typeface="Source Sans 3"/>
              </a:rPr>
              <a:t>. This figure does not include the value of facility use, equipment, supplies, or administrative coordination, suggesting the </a:t>
            </a:r>
            <a:r>
              <a:rPr lang="en-US" sz="2800" b="1" spc="-60" dirty="0">
                <a:solidFill>
                  <a:srgbClr val="101010"/>
                </a:solidFill>
                <a:latin typeface="Source Sans 3"/>
                <a:ea typeface="Source Sans 3"/>
                <a:cs typeface="Source Sans 3"/>
                <a:sym typeface="Source Sans 3"/>
              </a:rPr>
              <a:t>true economic impact likely exceeds $400,000</a:t>
            </a:r>
            <a:r>
              <a:rPr lang="en-US" sz="2800" spc="-60" dirty="0">
                <a:solidFill>
                  <a:srgbClr val="101010"/>
                </a:solidFill>
                <a:latin typeface="Source Sans 3"/>
                <a:ea typeface="Source Sans 3"/>
                <a:cs typeface="Source Sans 3"/>
                <a:sym typeface="Source Sans 3"/>
              </a:rPr>
              <a:t>.</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The programs revealed critical healthcare needs in the community, particularly related to oral health (evidenced by 150 extractions), vision care, hypertension, and diabetes management. The significant number of uninsured and underinsured patients underscores the essential role of free clinics in filling gaps in the healthcare safety net.</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The extraordinary volunteer commitment—with </a:t>
            </a:r>
            <a:r>
              <a:rPr lang="en-US" sz="2800" b="1" spc="-60" dirty="0">
                <a:solidFill>
                  <a:srgbClr val="101010"/>
                </a:solidFill>
                <a:latin typeface="Source Sans 3"/>
                <a:ea typeface="Source Sans 3"/>
                <a:cs typeface="Source Sans 3"/>
                <a:sym typeface="Source Sans 3"/>
              </a:rPr>
              <a:t>90% attendance rate and 2,376 total hours contributed</a:t>
            </a:r>
            <a:r>
              <a:rPr lang="en-US" sz="2800" spc="-60" dirty="0">
                <a:solidFill>
                  <a:srgbClr val="101010"/>
                </a:solidFill>
                <a:latin typeface="Source Sans 3"/>
                <a:ea typeface="Source Sans 3"/>
                <a:cs typeface="Source Sans 3"/>
                <a:sym typeface="Source Sans 3"/>
              </a:rPr>
              <a:t>, including over 1,000 hours of leadership and planning—demonstrates the depth of community investment in this mission. The operational efficiency achieved—compressing 8 weeks of traditional appointments into 12 hours of service delivery—showcases Love Impact Coalition's exceptional capacity to mobilize community resources effectively.</a:t>
            </a:r>
          </a:p>
        </p:txBody>
      </p:sp>
    </p:spTree>
    <p:extLst>
      <p:ext uri="{BB962C8B-B14F-4D97-AF65-F5344CB8AC3E}">
        <p14:creationId xmlns:p14="http://schemas.microsoft.com/office/powerpoint/2010/main" val="3944334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A10A2336-3692-6E9B-491E-FADAE09B03E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BBE2E8F-4A7D-D75A-11B1-29B36D01B33B}"/>
              </a:ext>
            </a:extLst>
          </p:cNvPr>
          <p:cNvGrpSpPr/>
          <p:nvPr/>
        </p:nvGrpSpPr>
        <p:grpSpPr>
          <a:xfrm>
            <a:off x="0" y="8820921"/>
            <a:ext cx="18288000" cy="1466079"/>
            <a:chOff x="0" y="0"/>
            <a:chExt cx="16133878" cy="1293391"/>
          </a:xfrm>
        </p:grpSpPr>
        <p:sp>
          <p:nvSpPr>
            <p:cNvPr id="3" name="Freeform 3">
              <a:extLst>
                <a:ext uri="{FF2B5EF4-FFF2-40B4-BE49-F238E27FC236}">
                  <a16:creationId xmlns:a16="http://schemas.microsoft.com/office/drawing/2014/main" id="{51F982DE-BB63-418A-5F6D-DBCFD5613156}"/>
                </a:ext>
              </a:extLst>
            </p:cNvPr>
            <p:cNvSpPr/>
            <p:nvPr/>
          </p:nvSpPr>
          <p:spPr>
            <a:xfrm>
              <a:off x="0" y="0"/>
              <a:ext cx="16133879" cy="1293391"/>
            </a:xfrm>
            <a:custGeom>
              <a:avLst/>
              <a:gdLst/>
              <a:ahLst/>
              <a:cxnLst/>
              <a:rect l="l" t="t" r="r" b="b"/>
              <a:pathLst>
                <a:path w="16133879" h="1293391">
                  <a:moveTo>
                    <a:pt x="0" y="0"/>
                  </a:moveTo>
                  <a:lnTo>
                    <a:pt x="16133879" y="0"/>
                  </a:lnTo>
                  <a:lnTo>
                    <a:pt x="16133879" y="1293391"/>
                  </a:lnTo>
                  <a:lnTo>
                    <a:pt x="0" y="1293391"/>
                  </a:lnTo>
                  <a:close/>
                </a:path>
              </a:pathLst>
            </a:custGeom>
            <a:solidFill>
              <a:srgbClr val="1574BA"/>
            </a:solidFill>
          </p:spPr>
          <p:txBody>
            <a:bodyPr/>
            <a:lstStyle/>
            <a:p>
              <a:endParaRPr lang="en-US"/>
            </a:p>
          </p:txBody>
        </p:sp>
      </p:grpSp>
      <p:grpSp>
        <p:nvGrpSpPr>
          <p:cNvPr id="4" name="Group 4">
            <a:extLst>
              <a:ext uri="{FF2B5EF4-FFF2-40B4-BE49-F238E27FC236}">
                <a16:creationId xmlns:a16="http://schemas.microsoft.com/office/drawing/2014/main" id="{00FF566F-9B74-BDC7-D0F7-0CBAA271041F}"/>
              </a:ext>
            </a:extLst>
          </p:cNvPr>
          <p:cNvGrpSpPr/>
          <p:nvPr/>
        </p:nvGrpSpPr>
        <p:grpSpPr>
          <a:xfrm>
            <a:off x="13640352" y="9014055"/>
            <a:ext cx="4544377" cy="1023824"/>
            <a:chOff x="0" y="0"/>
            <a:chExt cx="6059169" cy="1365098"/>
          </a:xfrm>
        </p:grpSpPr>
        <p:sp>
          <p:nvSpPr>
            <p:cNvPr id="5" name="TextBox 5">
              <a:extLst>
                <a:ext uri="{FF2B5EF4-FFF2-40B4-BE49-F238E27FC236}">
                  <a16:creationId xmlns:a16="http://schemas.microsoft.com/office/drawing/2014/main" id="{79B9C2AE-F94A-8EEE-D54B-75A2420746EC}"/>
                </a:ext>
              </a:extLst>
            </p:cNvPr>
            <p:cNvSpPr txBox="1"/>
            <p:nvPr/>
          </p:nvSpPr>
          <p:spPr>
            <a:xfrm>
              <a:off x="1790063" y="108870"/>
              <a:ext cx="4269105" cy="1256228"/>
            </a:xfrm>
            <a:prstGeom prst="rect">
              <a:avLst/>
            </a:prstGeom>
          </p:spPr>
          <p:txBody>
            <a:bodyPr lIns="0" tIns="0" rIns="0" bIns="0" rtlCol="0" anchor="t">
              <a:spAutoFit/>
            </a:bodyPr>
            <a:lstStyle/>
            <a:p>
              <a:pPr algn="l">
                <a:lnSpc>
                  <a:spcPts val="3647"/>
                </a:lnSpc>
              </a:pPr>
              <a:r>
                <a:rPr lang="en-US" sz="3408" b="1">
                  <a:solidFill>
                    <a:srgbClr val="FFFFFF"/>
                  </a:solidFill>
                  <a:latin typeface="Source Sans 3 Heavy"/>
                  <a:ea typeface="Source Sans 3 Heavy"/>
                  <a:cs typeface="Source Sans 3 Heavy"/>
                  <a:sym typeface="Source Sans 3 Heavy"/>
                </a:rPr>
                <a:t>West Ascension Parish Hospital</a:t>
              </a:r>
            </a:p>
          </p:txBody>
        </p:sp>
        <p:sp>
          <p:nvSpPr>
            <p:cNvPr id="6" name="Freeform 6">
              <a:extLst>
                <a:ext uri="{FF2B5EF4-FFF2-40B4-BE49-F238E27FC236}">
                  <a16:creationId xmlns:a16="http://schemas.microsoft.com/office/drawing/2014/main" id="{1BA74B3B-0AC7-0C65-1A6A-B2D329BB5631}"/>
                </a:ext>
              </a:extLst>
            </p:cNvPr>
            <p:cNvSpPr/>
            <p:nvPr/>
          </p:nvSpPr>
          <p:spPr>
            <a:xfrm>
              <a:off x="0" y="0"/>
              <a:ext cx="1631999" cy="1327046"/>
            </a:xfrm>
            <a:custGeom>
              <a:avLst/>
              <a:gdLst/>
              <a:ahLst/>
              <a:cxnLst/>
              <a:rect l="l" t="t" r="r" b="b"/>
              <a:pathLst>
                <a:path w="1631999" h="1327046">
                  <a:moveTo>
                    <a:pt x="0" y="0"/>
                  </a:moveTo>
                  <a:lnTo>
                    <a:pt x="1631999" y="0"/>
                  </a:lnTo>
                  <a:lnTo>
                    <a:pt x="1631999" y="1327046"/>
                  </a:lnTo>
                  <a:lnTo>
                    <a:pt x="0" y="1327046"/>
                  </a:lnTo>
                  <a:lnTo>
                    <a:pt x="0" y="0"/>
                  </a:lnTo>
                  <a:close/>
                </a:path>
              </a:pathLst>
            </a:custGeom>
            <a:blipFill>
              <a:blip r:embed="rId2"/>
              <a:stretch>
                <a:fillRect l="-29639" t="-42617" r="-35657" b="-60665"/>
              </a:stretch>
            </a:blipFill>
          </p:spPr>
          <p:txBody>
            <a:bodyPr/>
            <a:lstStyle/>
            <a:p>
              <a:endParaRPr lang="en-US"/>
            </a:p>
          </p:txBody>
        </p:sp>
        <p:sp>
          <p:nvSpPr>
            <p:cNvPr id="7" name="AutoShape 7">
              <a:extLst>
                <a:ext uri="{FF2B5EF4-FFF2-40B4-BE49-F238E27FC236}">
                  <a16:creationId xmlns:a16="http://schemas.microsoft.com/office/drawing/2014/main" id="{F7BD5EDF-667A-93BF-3452-BD75405BA272}"/>
                </a:ext>
              </a:extLst>
            </p:cNvPr>
            <p:cNvSpPr/>
            <p:nvPr/>
          </p:nvSpPr>
          <p:spPr>
            <a:xfrm>
              <a:off x="1790063" y="1269482"/>
              <a:ext cx="2702484" cy="0"/>
            </a:xfrm>
            <a:prstGeom prst="line">
              <a:avLst/>
            </a:prstGeom>
            <a:ln w="16756" cap="flat">
              <a:solidFill>
                <a:srgbClr val="FFFFF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F27D79EE-97B3-3BD1-8BF8-1FBE4680A93B}"/>
                </a:ext>
              </a:extLst>
            </p:cNvPr>
            <p:cNvSpPr/>
            <p:nvPr/>
          </p:nvSpPr>
          <p:spPr>
            <a:xfrm>
              <a:off x="4734780" y="1260165"/>
              <a:ext cx="1037947" cy="0"/>
            </a:xfrm>
            <a:prstGeom prst="line">
              <a:avLst/>
            </a:prstGeom>
            <a:ln w="16756" cap="flat">
              <a:solidFill>
                <a:srgbClr val="FFFFFF"/>
              </a:solidFill>
              <a:prstDash val="solid"/>
              <a:headEnd type="none" w="sm" len="sm"/>
              <a:tailEnd type="none" w="sm" len="sm"/>
            </a:ln>
          </p:spPr>
          <p:txBody>
            <a:bodyPr/>
            <a:lstStyle/>
            <a:p>
              <a:endParaRPr lang="en-US"/>
            </a:p>
          </p:txBody>
        </p:sp>
      </p:grpSp>
      <p:sp>
        <p:nvSpPr>
          <p:cNvPr id="9" name="TextBox 9">
            <a:extLst>
              <a:ext uri="{FF2B5EF4-FFF2-40B4-BE49-F238E27FC236}">
                <a16:creationId xmlns:a16="http://schemas.microsoft.com/office/drawing/2014/main" id="{06733D94-0608-6596-447D-2CEA7C567920}"/>
              </a:ext>
            </a:extLst>
          </p:cNvPr>
          <p:cNvSpPr txBox="1"/>
          <p:nvPr/>
        </p:nvSpPr>
        <p:spPr>
          <a:xfrm>
            <a:off x="1028700" y="822126"/>
            <a:ext cx="15354300" cy="1030988"/>
          </a:xfrm>
          <a:prstGeom prst="rect">
            <a:avLst/>
          </a:prstGeom>
        </p:spPr>
        <p:txBody>
          <a:bodyPr wrap="square" lIns="0" tIns="0" rIns="0" bIns="0" rtlCol="0" anchor="t">
            <a:spAutoFit/>
          </a:bodyPr>
          <a:lstStyle/>
          <a:p>
            <a:pPr algn="l">
              <a:lnSpc>
                <a:spcPts val="7215"/>
              </a:lnSpc>
            </a:pPr>
            <a:r>
              <a:rPr lang="en-US" sz="8799" b="1" spc="-721" dirty="0">
                <a:solidFill>
                  <a:srgbClr val="7AC142"/>
                </a:solidFill>
                <a:latin typeface="Source Sans 3 Bold"/>
                <a:ea typeface="Source Sans 3 Bold"/>
                <a:cs typeface="Source Sans 3 Bold"/>
                <a:sym typeface="Source Sans 3 Bold"/>
              </a:rPr>
              <a:t>Conclusion</a:t>
            </a:r>
          </a:p>
        </p:txBody>
      </p:sp>
      <p:sp>
        <p:nvSpPr>
          <p:cNvPr id="10" name="TextBox 10">
            <a:extLst>
              <a:ext uri="{FF2B5EF4-FFF2-40B4-BE49-F238E27FC236}">
                <a16:creationId xmlns:a16="http://schemas.microsoft.com/office/drawing/2014/main" id="{7D16785F-4FD1-A061-CA62-026EDB10AD53}"/>
              </a:ext>
            </a:extLst>
          </p:cNvPr>
          <p:cNvSpPr txBox="1"/>
          <p:nvPr/>
        </p:nvSpPr>
        <p:spPr>
          <a:xfrm>
            <a:off x="1024218" y="1835078"/>
            <a:ext cx="9941843" cy="6463308"/>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The concentration of patients from the 70346 zip code area and the high prevalence of chronic conditions among patients ages 50-70 provide valuable insights for targeting future outreach and intervention efforts.</a:t>
            </a:r>
          </a:p>
          <a:p>
            <a:pPr marL="457200" indent="-457200">
              <a:buFont typeface="Arial" panose="020B0604020202020204" pitchFamily="34" charset="0"/>
              <a:buChar char="•"/>
            </a:pPr>
            <a:r>
              <a:rPr lang="en-US" sz="2800" spc="-60" dirty="0">
                <a:solidFill>
                  <a:srgbClr val="101010"/>
                </a:solidFill>
                <a:latin typeface="Source Sans 3"/>
                <a:ea typeface="Source Sans 3"/>
                <a:cs typeface="Source Sans 3"/>
                <a:sym typeface="Source Sans 3"/>
              </a:rPr>
              <a:t>Love Impact Coalition continues to serve as a vital healthcare resource, addressing health disparities and improving health outcomes for underserved populations in the region. The organization's model demonstrates that community-driven healthcare delivery can achieve remarkable scale and impact when volunteers, healthcare professionals, and community organizations unite around a common mission. The dedication of department directors, who contributed an average of 72 hours each to make this event possible, exemplifies the transformative power of servant leadership in addressing community health needs.</a:t>
            </a:r>
          </a:p>
        </p:txBody>
      </p:sp>
      <p:pic>
        <p:nvPicPr>
          <p:cNvPr id="12" name="Picture 11">
            <a:extLst>
              <a:ext uri="{FF2B5EF4-FFF2-40B4-BE49-F238E27FC236}">
                <a16:creationId xmlns:a16="http://schemas.microsoft.com/office/drawing/2014/main" id="{37284620-2562-D9CB-15AE-2E9FFD1C8D15}"/>
              </a:ext>
            </a:extLst>
          </p:cNvPr>
          <p:cNvPicPr>
            <a:picLocks noChangeAspect="1"/>
          </p:cNvPicPr>
          <p:nvPr/>
        </p:nvPicPr>
        <p:blipFill>
          <a:blip r:embed="rId3">
            <a:extLst>
              <a:ext uri="{28A0092B-C50C-407E-A947-70E740481C1C}">
                <a14:useLocalDpi xmlns:a14="http://schemas.microsoft.com/office/drawing/2010/main" val="0"/>
              </a:ext>
            </a:extLst>
          </a:blip>
          <a:srcRect t="20594" b="20499"/>
          <a:stretch>
            <a:fillRect/>
          </a:stretch>
        </p:blipFill>
        <p:spPr>
          <a:xfrm>
            <a:off x="11842361" y="1552499"/>
            <a:ext cx="5416939" cy="6899423"/>
          </a:xfrm>
          <a:prstGeom prst="rect">
            <a:avLst/>
          </a:prstGeom>
        </p:spPr>
      </p:pic>
    </p:spTree>
    <p:extLst>
      <p:ext uri="{BB962C8B-B14F-4D97-AF65-F5344CB8AC3E}">
        <p14:creationId xmlns:p14="http://schemas.microsoft.com/office/powerpoint/2010/main" val="2058435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Freeform 2"/>
          <p:cNvSpPr/>
          <p:nvPr/>
        </p:nvSpPr>
        <p:spPr>
          <a:xfrm>
            <a:off x="9296400" y="-6988128"/>
            <a:ext cx="15691283" cy="15691283"/>
          </a:xfrm>
          <a:custGeom>
            <a:avLst/>
            <a:gdLst/>
            <a:ahLst/>
            <a:cxnLst/>
            <a:rect l="l" t="t" r="r" b="b"/>
            <a:pathLst>
              <a:path w="15691283" h="15691283">
                <a:moveTo>
                  <a:pt x="0" y="0"/>
                </a:moveTo>
                <a:lnTo>
                  <a:pt x="15691283" y="0"/>
                </a:lnTo>
                <a:lnTo>
                  <a:pt x="15691283" y="15691283"/>
                </a:lnTo>
                <a:lnTo>
                  <a:pt x="0" y="15691283"/>
                </a:lnTo>
                <a:lnTo>
                  <a:pt x="0" y="0"/>
                </a:lnTo>
                <a:close/>
              </a:path>
            </a:pathLst>
          </a:custGeom>
          <a:blipFill>
            <a:blip r:embed="rId2">
              <a:alphaModFix amt="75000"/>
            </a:blip>
            <a:stretch>
              <a:fillRect/>
            </a:stretch>
          </a:blipFill>
        </p:spPr>
        <p:txBody>
          <a:bodyPr/>
          <a:lstStyle/>
          <a:p>
            <a:endParaRPr lang="en-US"/>
          </a:p>
        </p:txBody>
      </p:sp>
      <p:sp>
        <p:nvSpPr>
          <p:cNvPr id="3" name="TextBox 3"/>
          <p:cNvSpPr txBox="1"/>
          <p:nvPr/>
        </p:nvSpPr>
        <p:spPr>
          <a:xfrm>
            <a:off x="1028700" y="3475667"/>
            <a:ext cx="10651276" cy="2133148"/>
          </a:xfrm>
          <a:prstGeom prst="rect">
            <a:avLst/>
          </a:prstGeom>
        </p:spPr>
        <p:txBody>
          <a:bodyPr lIns="0" tIns="0" rIns="0" bIns="0" rtlCol="0" anchor="t">
            <a:spAutoFit/>
          </a:bodyPr>
          <a:lstStyle/>
          <a:p>
            <a:pPr algn="l">
              <a:lnSpc>
                <a:spcPts val="14922"/>
              </a:lnSpc>
            </a:pPr>
            <a:r>
              <a:rPr lang="en-US" sz="18198" b="1" spc="-1492" dirty="0">
                <a:solidFill>
                  <a:srgbClr val="7AC142"/>
                </a:solidFill>
                <a:latin typeface="Source Sans 3 Bold"/>
                <a:ea typeface="Source Sans 3 Bold"/>
                <a:cs typeface="Source Sans 3 Bold"/>
                <a:sym typeface="Source Sans 3 Bold"/>
              </a:rPr>
              <a:t>Questions?</a:t>
            </a:r>
          </a:p>
        </p:txBody>
      </p:sp>
      <p:grpSp>
        <p:nvGrpSpPr>
          <p:cNvPr id="4" name="Group 4"/>
          <p:cNvGrpSpPr/>
          <p:nvPr/>
        </p:nvGrpSpPr>
        <p:grpSpPr>
          <a:xfrm>
            <a:off x="1041603" y="565848"/>
            <a:ext cx="4147286" cy="925703"/>
            <a:chOff x="0" y="0"/>
            <a:chExt cx="5529715" cy="1234271"/>
          </a:xfrm>
        </p:grpSpPr>
        <p:sp>
          <p:nvSpPr>
            <p:cNvPr id="5" name="TextBox 5"/>
            <p:cNvSpPr txBox="1"/>
            <p:nvPr/>
          </p:nvSpPr>
          <p:spPr>
            <a:xfrm>
              <a:off x="1633647" y="102686"/>
              <a:ext cx="3896069" cy="1131585"/>
            </a:xfrm>
            <a:prstGeom prst="rect">
              <a:avLst/>
            </a:prstGeom>
          </p:spPr>
          <p:txBody>
            <a:bodyPr lIns="0" tIns="0" rIns="0" bIns="0" rtlCol="0" anchor="t">
              <a:spAutoFit/>
            </a:bodyPr>
            <a:lstStyle/>
            <a:p>
              <a:pPr algn="l">
                <a:lnSpc>
                  <a:spcPts val="3328"/>
                </a:lnSpc>
              </a:pPr>
              <a:r>
                <a:rPr lang="en-US" sz="3110" b="1">
                  <a:solidFill>
                    <a:srgbClr val="2974BE"/>
                  </a:solidFill>
                  <a:latin typeface="Source Sans 3 Heavy"/>
                  <a:ea typeface="Source Sans 3 Heavy"/>
                  <a:cs typeface="Source Sans 3 Heavy"/>
                  <a:sym typeface="Source Sans 3 Heavy"/>
                </a:rPr>
                <a:t>West Ascension Parish Hospital</a:t>
              </a:r>
            </a:p>
          </p:txBody>
        </p:sp>
        <p:sp>
          <p:nvSpPr>
            <p:cNvPr id="6" name="Freeform 6"/>
            <p:cNvSpPr/>
            <p:nvPr/>
          </p:nvSpPr>
          <p:spPr>
            <a:xfrm>
              <a:off x="0" y="0"/>
              <a:ext cx="1489394" cy="1211088"/>
            </a:xfrm>
            <a:custGeom>
              <a:avLst/>
              <a:gdLst/>
              <a:ahLst/>
              <a:cxnLst/>
              <a:rect l="l" t="t" r="r" b="b"/>
              <a:pathLst>
                <a:path w="1489394" h="1211088">
                  <a:moveTo>
                    <a:pt x="0" y="0"/>
                  </a:moveTo>
                  <a:lnTo>
                    <a:pt x="1489394" y="0"/>
                  </a:lnTo>
                  <a:lnTo>
                    <a:pt x="1489394" y="1211088"/>
                  </a:lnTo>
                  <a:lnTo>
                    <a:pt x="0" y="1211088"/>
                  </a:lnTo>
                  <a:lnTo>
                    <a:pt x="0" y="0"/>
                  </a:lnTo>
                  <a:close/>
                </a:path>
              </a:pathLst>
            </a:custGeom>
            <a:blipFill>
              <a:blip r:embed="rId3"/>
              <a:stretch>
                <a:fillRect l="-29639" t="-42617" r="-35657" b="-60665"/>
              </a:stretch>
            </a:blipFill>
          </p:spPr>
          <p:txBody>
            <a:bodyPr/>
            <a:lstStyle/>
            <a:p>
              <a:endParaRPr lang="en-US"/>
            </a:p>
          </p:txBody>
        </p:sp>
        <p:sp>
          <p:nvSpPr>
            <p:cNvPr id="7" name="AutoShape 7"/>
            <p:cNvSpPr/>
            <p:nvPr/>
          </p:nvSpPr>
          <p:spPr>
            <a:xfrm>
              <a:off x="1633647" y="1158554"/>
              <a:ext cx="2466340" cy="0"/>
            </a:xfrm>
            <a:prstGeom prst="line">
              <a:avLst/>
            </a:prstGeom>
            <a:ln w="15292" cap="flat">
              <a:solidFill>
                <a:srgbClr val="7AC142"/>
              </a:solidFill>
              <a:prstDash val="solid"/>
              <a:headEnd type="none" w="sm" len="sm"/>
              <a:tailEnd type="none" w="sm" len="sm"/>
            </a:ln>
          </p:spPr>
          <p:txBody>
            <a:bodyPr/>
            <a:lstStyle/>
            <a:p>
              <a:endParaRPr lang="en-US"/>
            </a:p>
          </p:txBody>
        </p:sp>
        <p:sp>
          <p:nvSpPr>
            <p:cNvPr id="8" name="AutoShape 8"/>
            <p:cNvSpPr/>
            <p:nvPr/>
          </p:nvSpPr>
          <p:spPr>
            <a:xfrm>
              <a:off x="4321052" y="1150051"/>
              <a:ext cx="947250" cy="0"/>
            </a:xfrm>
            <a:prstGeom prst="line">
              <a:avLst/>
            </a:prstGeom>
            <a:ln w="15292" cap="flat">
              <a:solidFill>
                <a:srgbClr val="7AC142"/>
              </a:solidFill>
              <a:prstDash val="solid"/>
              <a:headEnd type="none" w="sm" len="sm"/>
              <a:tailEnd type="none" w="sm" len="sm"/>
            </a:ln>
          </p:spPr>
          <p:txBody>
            <a:bodyPr/>
            <a:lstStyle/>
            <a:p>
              <a:endParaRPr lang="en-US"/>
            </a:p>
          </p:txBody>
        </p:sp>
      </p:grpSp>
      <p:sp>
        <p:nvSpPr>
          <p:cNvPr id="9" name="Freeform 9"/>
          <p:cNvSpPr/>
          <p:nvPr/>
        </p:nvSpPr>
        <p:spPr>
          <a:xfrm>
            <a:off x="9144000" y="-7140528"/>
            <a:ext cx="15691283" cy="15691283"/>
          </a:xfrm>
          <a:custGeom>
            <a:avLst/>
            <a:gdLst/>
            <a:ahLst/>
            <a:cxnLst/>
            <a:rect l="l" t="t" r="r" b="b"/>
            <a:pathLst>
              <a:path w="15691283" h="15691283">
                <a:moveTo>
                  <a:pt x="0" y="0"/>
                </a:moveTo>
                <a:lnTo>
                  <a:pt x="15691283" y="0"/>
                </a:lnTo>
                <a:lnTo>
                  <a:pt x="15691283" y="15691283"/>
                </a:lnTo>
                <a:lnTo>
                  <a:pt x="0" y="15691283"/>
                </a:lnTo>
                <a:lnTo>
                  <a:pt x="0" y="0"/>
                </a:lnTo>
                <a:close/>
              </a:path>
            </a:pathLst>
          </a:custGeom>
          <a:blipFill>
            <a:blip r:embed="rId2">
              <a:alphaModFix amt="75000"/>
            </a:blip>
            <a:stretch>
              <a:fillRect/>
            </a:stretch>
          </a:blipFill>
        </p:spPr>
        <p:txBody>
          <a:bodyPr/>
          <a:lstStyle/>
          <a:p>
            <a:endParaRPr lang="en-US"/>
          </a:p>
        </p:txBody>
      </p:sp>
      <p:sp>
        <p:nvSpPr>
          <p:cNvPr id="11" name="TextBox 12">
            <a:extLst>
              <a:ext uri="{FF2B5EF4-FFF2-40B4-BE49-F238E27FC236}">
                <a16:creationId xmlns:a16="http://schemas.microsoft.com/office/drawing/2014/main" id="{8EACA107-9FDA-2D10-C88C-0B1E7373B095}"/>
              </a:ext>
            </a:extLst>
          </p:cNvPr>
          <p:cNvSpPr txBox="1"/>
          <p:nvPr/>
        </p:nvSpPr>
        <p:spPr>
          <a:xfrm>
            <a:off x="1026750" y="5753100"/>
            <a:ext cx="13832250" cy="284693"/>
          </a:xfrm>
          <a:prstGeom prst="rect">
            <a:avLst/>
          </a:prstGeom>
        </p:spPr>
        <p:txBody>
          <a:bodyPr wrap="square" lIns="0" tIns="0" rIns="0" bIns="0" rtlCol="0" anchor="t">
            <a:spAutoFit/>
          </a:bodyPr>
          <a:lstStyle/>
          <a:p>
            <a:pPr algn="l">
              <a:lnSpc>
                <a:spcPts val="1968"/>
              </a:lnSpc>
            </a:pPr>
            <a:r>
              <a:rPr lang="en-US" sz="2400" b="1" spc="-196" dirty="0">
                <a:solidFill>
                  <a:srgbClr val="101010"/>
                </a:solidFill>
                <a:latin typeface="Source Sans 3 Bold"/>
                <a:ea typeface="Source Sans 3 Bold"/>
                <a:cs typeface="Source Sans 3 Bold"/>
                <a:sym typeface="Source Sans 3 Bold"/>
              </a:rPr>
              <a:t>Thank you for your time and opportunity to present our Love Impact Coalition 2025 Impact Summary</a:t>
            </a:r>
          </a:p>
        </p:txBody>
      </p:sp>
      <p:sp>
        <p:nvSpPr>
          <p:cNvPr id="13" name="TextBox 12">
            <a:extLst>
              <a:ext uri="{FF2B5EF4-FFF2-40B4-BE49-F238E27FC236}">
                <a16:creationId xmlns:a16="http://schemas.microsoft.com/office/drawing/2014/main" id="{E85E3C3D-C980-5442-BCC0-8605549DE955}"/>
              </a:ext>
            </a:extLst>
          </p:cNvPr>
          <p:cNvSpPr txBox="1"/>
          <p:nvPr/>
        </p:nvSpPr>
        <p:spPr>
          <a:xfrm>
            <a:off x="7942875" y="7008896"/>
            <a:ext cx="4749597" cy="1846659"/>
          </a:xfrm>
          <a:prstGeom prst="rect">
            <a:avLst/>
          </a:prstGeom>
        </p:spPr>
        <p:txBody>
          <a:bodyPr wrap="square" lIns="0" tIns="0" rIns="0" bIns="0" rtlCol="0" anchor="t">
            <a:spAutoFit/>
          </a:bodyPr>
          <a:lstStyle/>
          <a:p>
            <a:pPr algn="l"/>
            <a:r>
              <a:rPr lang="en-US" sz="2400" b="1" spc="-196" dirty="0">
                <a:solidFill>
                  <a:srgbClr val="2974BE"/>
                </a:solidFill>
                <a:latin typeface="Source Sans 3 Bold"/>
                <a:ea typeface="Source Sans 3 Bold"/>
                <a:cs typeface="Source Sans 3 Bold"/>
                <a:sym typeface="Source Sans 3 Bold"/>
              </a:rPr>
              <a:t>Shelton B. Anthony, MBA/MHA</a:t>
            </a:r>
          </a:p>
          <a:p>
            <a:pPr algn="l"/>
            <a:r>
              <a:rPr lang="en-US" sz="2400" b="1" spc="-196" dirty="0">
                <a:solidFill>
                  <a:srgbClr val="2974BE"/>
                </a:solidFill>
                <a:latin typeface="Source Sans 3 Bold"/>
                <a:ea typeface="Source Sans 3 Bold"/>
                <a:cs typeface="Source Sans 3 Bold"/>
                <a:sym typeface="Source Sans 3 Bold"/>
              </a:rPr>
              <a:t>Chief Executive Officer</a:t>
            </a:r>
          </a:p>
          <a:p>
            <a:pPr algn="l"/>
            <a:r>
              <a:rPr lang="en-US" sz="2400" b="1" spc="-196" dirty="0">
                <a:solidFill>
                  <a:srgbClr val="2974BE"/>
                </a:solidFill>
                <a:latin typeface="Source Sans 3 Bold"/>
                <a:ea typeface="Source Sans 3 Bold"/>
                <a:cs typeface="Source Sans 3 Bold"/>
                <a:sym typeface="Source Sans 3 Bold"/>
              </a:rPr>
              <a:t>Email:  </a:t>
            </a:r>
            <a:r>
              <a:rPr lang="en-US" sz="2400" b="1" spc="-196" dirty="0">
                <a:solidFill>
                  <a:srgbClr val="2974BE"/>
                </a:solidFill>
                <a:latin typeface="Source Sans 3 Bold"/>
                <a:ea typeface="Source Sans 3 Bold"/>
                <a:cs typeface="Source Sans 3 Bold"/>
                <a:sym typeface="Source Sans 3 Bold"/>
                <a:hlinkClick r:id="rId4">
                  <a:extLst>
                    <a:ext uri="{A12FA001-AC4F-418D-AE19-62706E023703}">
                      <ahyp:hlinkClr xmlns:ahyp="http://schemas.microsoft.com/office/drawing/2018/hyperlinkcolor" val="tx"/>
                    </a:ext>
                  </a:extLst>
                </a:hlinkClick>
              </a:rPr>
              <a:t>Shelton.Anthony@westaph.org</a:t>
            </a:r>
            <a:endParaRPr lang="en-US" sz="2400" b="1" spc="-196" dirty="0">
              <a:solidFill>
                <a:srgbClr val="2974BE"/>
              </a:solidFill>
              <a:latin typeface="Source Sans 3 Bold"/>
              <a:ea typeface="Source Sans 3 Bold"/>
              <a:cs typeface="Source Sans 3 Bold"/>
              <a:sym typeface="Source Sans 3 Bold"/>
            </a:endParaRPr>
          </a:p>
          <a:p>
            <a:pPr algn="l"/>
            <a:r>
              <a:rPr lang="en-US" sz="2400" b="1" spc="-196" dirty="0">
                <a:solidFill>
                  <a:srgbClr val="2974BE"/>
                </a:solidFill>
                <a:latin typeface="Source Sans 3 Bold"/>
                <a:ea typeface="Source Sans 3 Bold"/>
                <a:cs typeface="Source Sans 3 Bold"/>
                <a:sym typeface="Source Sans 3 Bold"/>
              </a:rPr>
              <a:t>Office Phone:  (225) 473-7931</a:t>
            </a:r>
          </a:p>
          <a:p>
            <a:pPr algn="l"/>
            <a:r>
              <a:rPr lang="en-US" sz="2400" b="1" spc="-196" dirty="0">
                <a:solidFill>
                  <a:srgbClr val="2974BE"/>
                </a:solidFill>
                <a:latin typeface="Source Sans 3 Bold"/>
                <a:ea typeface="Source Sans 3 Bold"/>
                <a:cs typeface="Source Sans 3 Bold"/>
                <a:sym typeface="Source Sans 3 Bold"/>
              </a:rPr>
              <a:t>Cell Phone:  (337) 290-0837</a:t>
            </a:r>
          </a:p>
        </p:txBody>
      </p:sp>
      <p:sp>
        <p:nvSpPr>
          <p:cNvPr id="12" name="TextBox 11">
            <a:extLst>
              <a:ext uri="{FF2B5EF4-FFF2-40B4-BE49-F238E27FC236}">
                <a16:creationId xmlns:a16="http://schemas.microsoft.com/office/drawing/2014/main" id="{B4C90F3E-534A-3CB6-6916-71592DE9264F}"/>
              </a:ext>
            </a:extLst>
          </p:cNvPr>
          <p:cNvSpPr txBox="1"/>
          <p:nvPr/>
        </p:nvSpPr>
        <p:spPr>
          <a:xfrm>
            <a:off x="985186" y="7005578"/>
            <a:ext cx="4749597" cy="1846659"/>
          </a:xfrm>
          <a:prstGeom prst="rect">
            <a:avLst/>
          </a:prstGeom>
        </p:spPr>
        <p:txBody>
          <a:bodyPr wrap="square" lIns="0" tIns="0" rIns="0" bIns="0" rtlCol="0" anchor="t">
            <a:spAutoFit/>
          </a:bodyPr>
          <a:lstStyle/>
          <a:p>
            <a:pPr algn="l"/>
            <a:r>
              <a:rPr lang="en-US" sz="2400" b="1" spc="-196" dirty="0">
                <a:solidFill>
                  <a:srgbClr val="2974BE"/>
                </a:solidFill>
                <a:latin typeface="Source Sans 3 Bold"/>
                <a:ea typeface="Source Sans 3 Bold"/>
                <a:cs typeface="Source Sans 3 Bold"/>
                <a:sym typeface="Source Sans 3 Bold"/>
              </a:rPr>
              <a:t>Ms. Donna Lewis</a:t>
            </a:r>
          </a:p>
          <a:p>
            <a:pPr algn="l"/>
            <a:r>
              <a:rPr lang="en-US" sz="2400" b="1" spc="-196" dirty="0">
                <a:solidFill>
                  <a:srgbClr val="2974BE"/>
                </a:solidFill>
                <a:latin typeface="Source Sans 3 Bold"/>
                <a:ea typeface="Source Sans 3 Bold"/>
                <a:cs typeface="Source Sans 3 Bold"/>
                <a:sym typeface="Source Sans 3 Bold"/>
              </a:rPr>
              <a:t>Dr. Nicole Thomas</a:t>
            </a:r>
          </a:p>
          <a:p>
            <a:pPr algn="l"/>
            <a:r>
              <a:rPr lang="en-US" sz="2400" b="1" spc="-196" dirty="0">
                <a:solidFill>
                  <a:srgbClr val="2974BE"/>
                </a:solidFill>
                <a:latin typeface="Source Sans 3 Bold"/>
                <a:ea typeface="Source Sans 3 Bold"/>
                <a:cs typeface="Source Sans 3 Bold"/>
                <a:sym typeface="Source Sans 3 Bold"/>
              </a:rPr>
              <a:t>Love Impact Coalition</a:t>
            </a:r>
          </a:p>
          <a:p>
            <a:pPr algn="l"/>
            <a:r>
              <a:rPr lang="en-US" sz="2400" b="1" spc="-196" dirty="0">
                <a:solidFill>
                  <a:srgbClr val="2974BE"/>
                </a:solidFill>
                <a:latin typeface="Source Sans 3 Bold"/>
                <a:ea typeface="Source Sans 3 Bold"/>
                <a:cs typeface="Source Sans 3 Bold"/>
                <a:sym typeface="Source Sans 3 Bold"/>
              </a:rPr>
              <a:t>Email:  XXXXXX</a:t>
            </a:r>
          </a:p>
          <a:p>
            <a:pPr algn="l"/>
            <a:r>
              <a:rPr lang="en-US" sz="2400" b="1" spc="-196" dirty="0">
                <a:solidFill>
                  <a:srgbClr val="2974BE"/>
                </a:solidFill>
                <a:latin typeface="Source Sans 3 Bold"/>
                <a:ea typeface="Source Sans 3 Bold"/>
                <a:cs typeface="Source Sans 3 Bold"/>
                <a:sym typeface="Source Sans 3 Bold"/>
              </a:rPr>
              <a:t>Phone:  (225) XXXXXXXX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1504</TotalTime>
  <Words>2181</Words>
  <Application>Microsoft Office PowerPoint</Application>
  <PresentationFormat>Custom</PresentationFormat>
  <Paragraphs>194</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Source Sans 3 Heavy</vt:lpstr>
      <vt:lpstr>Source Sans 3</vt:lpstr>
      <vt:lpstr>Source Sans 3 Bold</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Ascension Parish Hospital Presentation Slide Templates</dc:title>
  <dc:creator>Amanda Fontenot</dc:creator>
  <cp:lastModifiedBy>Amanda Fontenot</cp:lastModifiedBy>
  <cp:revision>2</cp:revision>
  <dcterms:created xsi:type="dcterms:W3CDTF">2006-08-16T00:00:00Z</dcterms:created>
  <dcterms:modified xsi:type="dcterms:W3CDTF">2026-08-18T13:59:20Z</dcterms:modified>
  <dc:identifier>DAG_qX0M2ws</dc:identifier>
</cp:coreProperties>
</file>